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93" r:id="rId5"/>
    <p:sldId id="305" r:id="rId6"/>
    <p:sldId id="294" r:id="rId7"/>
    <p:sldId id="299" r:id="rId8"/>
    <p:sldId id="306" r:id="rId9"/>
    <p:sldId id="307" r:id="rId10"/>
    <p:sldId id="308" r:id="rId11"/>
    <p:sldId id="310" r:id="rId12"/>
    <p:sldId id="318" r:id="rId13"/>
    <p:sldId id="309" r:id="rId14"/>
    <p:sldId id="311" r:id="rId15"/>
    <p:sldId id="312" r:id="rId16"/>
    <p:sldId id="313" r:id="rId17"/>
    <p:sldId id="314" r:id="rId18"/>
    <p:sldId id="319" r:id="rId19"/>
    <p:sldId id="315" r:id="rId20"/>
    <p:sldId id="316" r:id="rId21"/>
    <p:sldId id="320" r:id="rId22"/>
    <p:sldId id="321" r:id="rId23"/>
    <p:sldId id="324" r:id="rId24"/>
    <p:sldId id="325" r:id="rId25"/>
    <p:sldId id="326" r:id="rId26"/>
    <p:sldId id="322" r:id="rId27"/>
    <p:sldId id="296" r:id="rId28"/>
    <p:sldId id="327" r:id="rId29"/>
    <p:sldId id="328" r:id="rId30"/>
    <p:sldId id="329" r:id="rId31"/>
    <p:sldId id="408" r:id="rId32"/>
    <p:sldId id="409" r:id="rId33"/>
    <p:sldId id="410" r:id="rId34"/>
    <p:sldId id="411" r:id="rId35"/>
    <p:sldId id="412" r:id="rId36"/>
    <p:sldId id="413" r:id="rId37"/>
    <p:sldId id="414" r:id="rId38"/>
    <p:sldId id="415" r:id="rId39"/>
    <p:sldId id="416" r:id="rId40"/>
    <p:sldId id="417" r:id="rId41"/>
    <p:sldId id="418" r:id="rId42"/>
    <p:sldId id="419" r:id="rId43"/>
    <p:sldId id="420" r:id="rId44"/>
    <p:sldId id="421" r:id="rId45"/>
    <p:sldId id="422" r:id="rId46"/>
    <p:sldId id="423" r:id="rId47"/>
    <p:sldId id="424" r:id="rId48"/>
    <p:sldId id="427" r:id="rId49"/>
    <p:sldId id="426" r:id="rId50"/>
    <p:sldId id="425" r:id="rId51"/>
    <p:sldId id="429" r:id="rId52"/>
    <p:sldId id="428" r:id="rId53"/>
    <p:sldId id="430" r:id="rId54"/>
    <p:sldId id="300" r:id="rId55"/>
    <p:sldId id="30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FD"/>
    <a:srgbClr val="E8E8E8"/>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04660-F1D6-405F-AECE-A02D6BB343E2}"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226A3348-0802-42E9-B32D-9B9EB17301FA}">
      <dgm:prSet phldrT="[Text]"/>
      <dgm:spPr/>
      <dgm:t>
        <a:bodyPr/>
        <a:lstStyle/>
        <a:p>
          <a:pPr>
            <a:buNone/>
          </a:pPr>
          <a:r>
            <a:rPr lang="ar-DZ" b="1" dirty="0"/>
            <a:t>التحيز والتمييز في النماذج</a:t>
          </a:r>
          <a:endParaRPr lang="en-US" b="1" dirty="0"/>
        </a:p>
      </dgm:t>
    </dgm:pt>
    <dgm:pt modelId="{D44136A5-9F1D-49A8-BD58-A3B1DA4C7365}" type="parTrans" cxnId="{3CA2B536-EE4E-466E-A353-9D122F59D8F3}">
      <dgm:prSet/>
      <dgm:spPr/>
      <dgm:t>
        <a:bodyPr/>
        <a:lstStyle/>
        <a:p>
          <a:endParaRPr lang="en-US"/>
        </a:p>
      </dgm:t>
    </dgm:pt>
    <dgm:pt modelId="{1C2C79DD-4A54-445C-A77B-C13D50B8504D}" type="sibTrans" cxnId="{3CA2B536-EE4E-466E-A353-9D122F59D8F3}">
      <dgm:prSet/>
      <dgm:spPr>
        <a:noFill/>
      </dgm:spPr>
      <dgm:t>
        <a:bodyPr/>
        <a:lstStyle/>
        <a:p>
          <a:endParaRPr lang="en-US">
            <a:solidFill>
              <a:schemeClr val="bg1"/>
            </a:solidFill>
          </a:endParaRPr>
        </a:p>
      </dgm:t>
    </dgm:pt>
    <dgm:pt modelId="{9D639E49-9C6E-433B-B104-8E1D520FE90D}">
      <dgm:prSet phldrT="[Text]"/>
      <dgm:spPr/>
      <dgm:t>
        <a:bodyPr/>
        <a:lstStyle/>
        <a:p>
          <a:pPr>
            <a:buNone/>
          </a:pPr>
          <a:r>
            <a:rPr lang="ar-DZ" b="1" dirty="0">
              <a:solidFill>
                <a:schemeClr val="tx1"/>
              </a:solidFill>
            </a:rPr>
            <a:t>عدم القدرة على التفسير</a:t>
          </a:r>
          <a:endParaRPr lang="en-US" b="1" dirty="0">
            <a:solidFill>
              <a:schemeClr val="tx1"/>
            </a:solidFill>
          </a:endParaRPr>
        </a:p>
      </dgm:t>
    </dgm:pt>
    <dgm:pt modelId="{191BB264-8E81-4564-B50A-5399CC960DB9}" type="parTrans" cxnId="{5F2514A2-E78B-41DD-9BD8-396DEE94C7B7}">
      <dgm:prSet/>
      <dgm:spPr/>
      <dgm:t>
        <a:bodyPr/>
        <a:lstStyle/>
        <a:p>
          <a:endParaRPr lang="en-US"/>
        </a:p>
      </dgm:t>
    </dgm:pt>
    <dgm:pt modelId="{ECA84FBD-6A62-43AC-9D2C-8F548B7506AB}" type="sibTrans" cxnId="{5F2514A2-E78B-41DD-9BD8-396DEE94C7B7}">
      <dgm:prSet/>
      <dgm:spPr>
        <a:noFill/>
      </dgm:spPr>
      <dgm:t>
        <a:bodyPr/>
        <a:lstStyle/>
        <a:p>
          <a:endParaRPr lang="en-US"/>
        </a:p>
      </dgm:t>
    </dgm:pt>
    <dgm:pt modelId="{BBA0BE6A-C53B-4B28-9EEA-61A58380CE59}">
      <dgm:prSet phldrT="[Text]" custT="1"/>
      <dgm:spPr/>
      <dgm:t>
        <a:bodyPr/>
        <a:lstStyle/>
        <a:p>
          <a:pPr>
            <a:buNone/>
          </a:pPr>
          <a:r>
            <a:rPr lang="ar-DZ" sz="1600" dirty="0"/>
            <a:t>الاعتماد المفرط على الأتمتة</a:t>
          </a:r>
          <a:endParaRPr lang="en-US" sz="1600" b="1" dirty="0">
            <a:solidFill>
              <a:schemeClr val="tx1"/>
            </a:solidFill>
          </a:endParaRPr>
        </a:p>
      </dgm:t>
    </dgm:pt>
    <dgm:pt modelId="{BC07B53A-D34D-4785-9179-A4D83F584D61}" type="parTrans" cxnId="{858FC7A2-487A-4DCA-B294-C9957937B4D7}">
      <dgm:prSet/>
      <dgm:spPr/>
      <dgm:t>
        <a:bodyPr/>
        <a:lstStyle/>
        <a:p>
          <a:endParaRPr lang="en-US"/>
        </a:p>
      </dgm:t>
    </dgm:pt>
    <dgm:pt modelId="{783C94C3-2B9B-44BF-BF76-254EED9A1D01}" type="sibTrans" cxnId="{858FC7A2-487A-4DCA-B294-C9957937B4D7}">
      <dgm:prSet/>
      <dgm:spPr>
        <a:noFill/>
      </dgm:spPr>
      <dgm:t>
        <a:bodyPr/>
        <a:lstStyle/>
        <a:p>
          <a:endParaRPr lang="en-US">
            <a:solidFill>
              <a:schemeClr val="bg1"/>
            </a:solidFill>
          </a:endParaRPr>
        </a:p>
      </dgm:t>
    </dgm:pt>
    <dgm:pt modelId="{8923ABCD-195C-4654-BBE2-1E10D698E3DE}">
      <dgm:prSet phldrT="[Text]"/>
      <dgm:spPr/>
      <dgm:t>
        <a:bodyPr/>
        <a:lstStyle/>
        <a:p>
          <a:r>
            <a:rPr lang="en-US" dirty="0"/>
            <a:t>Over-Reliance on Automation</a:t>
          </a:r>
        </a:p>
      </dgm:t>
    </dgm:pt>
    <dgm:pt modelId="{3F3254CC-DA23-4268-B7BA-EFD25E23C81C}" type="parTrans" cxnId="{08A13667-910E-4FD3-BB6C-E8A741D97108}">
      <dgm:prSet/>
      <dgm:spPr/>
      <dgm:t>
        <a:bodyPr/>
        <a:lstStyle/>
        <a:p>
          <a:endParaRPr lang="en-US"/>
        </a:p>
      </dgm:t>
    </dgm:pt>
    <dgm:pt modelId="{A17344AB-8522-4FCF-910D-47E380B5FF50}" type="sibTrans" cxnId="{08A13667-910E-4FD3-BB6C-E8A741D97108}">
      <dgm:prSet/>
      <dgm:spPr/>
      <dgm:t>
        <a:bodyPr/>
        <a:lstStyle/>
        <a:p>
          <a:endParaRPr lang="en-US"/>
        </a:p>
      </dgm:t>
    </dgm:pt>
    <dgm:pt modelId="{B6A62F00-1B37-407A-8AEE-738BC716BA78}" type="pres">
      <dgm:prSet presAssocID="{4FF04660-F1D6-405F-AECE-A02D6BB343E2}" presName="Name0" presStyleCnt="0">
        <dgm:presLayoutVars>
          <dgm:chMax/>
          <dgm:chPref/>
          <dgm:dir/>
          <dgm:animLvl val="lvl"/>
        </dgm:presLayoutVars>
      </dgm:prSet>
      <dgm:spPr/>
    </dgm:pt>
    <dgm:pt modelId="{F015426D-030F-4332-A3C9-8A19AFEFA301}" type="pres">
      <dgm:prSet presAssocID="{226A3348-0802-42E9-B32D-9B9EB17301FA}" presName="composite" presStyleCnt="0"/>
      <dgm:spPr/>
    </dgm:pt>
    <dgm:pt modelId="{92B9B13C-4000-484C-830F-134BFC34A797}" type="pres">
      <dgm:prSet presAssocID="{226A3348-0802-42E9-B32D-9B9EB17301FA}" presName="Parent1" presStyleLbl="node1" presStyleIdx="0" presStyleCnt="6">
        <dgm:presLayoutVars>
          <dgm:chMax val="1"/>
          <dgm:chPref val="1"/>
          <dgm:bulletEnabled val="1"/>
        </dgm:presLayoutVars>
      </dgm:prSet>
      <dgm:spPr/>
    </dgm:pt>
    <dgm:pt modelId="{A24E3F58-E69E-4389-BAE5-01875C085FAE}" type="pres">
      <dgm:prSet presAssocID="{226A3348-0802-42E9-B32D-9B9EB17301FA}" presName="Childtext1" presStyleLbl="revTx" presStyleIdx="0" presStyleCnt="3">
        <dgm:presLayoutVars>
          <dgm:chMax val="0"/>
          <dgm:chPref val="0"/>
          <dgm:bulletEnabled val="1"/>
        </dgm:presLayoutVars>
      </dgm:prSet>
      <dgm:spPr/>
    </dgm:pt>
    <dgm:pt modelId="{F8454F31-D909-4EEC-9F49-3276FAE2B9F3}" type="pres">
      <dgm:prSet presAssocID="{226A3348-0802-42E9-B32D-9B9EB17301FA}" presName="BalanceSpacing" presStyleCnt="0"/>
      <dgm:spPr/>
    </dgm:pt>
    <dgm:pt modelId="{1EAA23D3-6A1F-4A81-8920-10F9E2CD8E9E}" type="pres">
      <dgm:prSet presAssocID="{226A3348-0802-42E9-B32D-9B9EB17301FA}" presName="BalanceSpacing1" presStyleCnt="0"/>
      <dgm:spPr/>
    </dgm:pt>
    <dgm:pt modelId="{F064C877-A14D-4681-AA06-85B93AD2710D}" type="pres">
      <dgm:prSet presAssocID="{1C2C79DD-4A54-445C-A77B-C13D50B8504D}" presName="Accent1Text" presStyleLbl="node1" presStyleIdx="1" presStyleCnt="6"/>
      <dgm:spPr/>
    </dgm:pt>
    <dgm:pt modelId="{B3C529CD-97A8-4278-9E20-A3CE3AF3A884}" type="pres">
      <dgm:prSet presAssocID="{1C2C79DD-4A54-445C-A77B-C13D50B8504D}" presName="spaceBetweenRectangles" presStyleCnt="0"/>
      <dgm:spPr/>
    </dgm:pt>
    <dgm:pt modelId="{A8B26C5B-D3E2-47BF-8D4A-92B1E69968BE}" type="pres">
      <dgm:prSet presAssocID="{9D639E49-9C6E-433B-B104-8E1D520FE90D}" presName="composite" presStyleCnt="0"/>
      <dgm:spPr/>
    </dgm:pt>
    <dgm:pt modelId="{3726933D-9725-48B3-A494-CBA662E4F40B}" type="pres">
      <dgm:prSet presAssocID="{9D639E49-9C6E-433B-B104-8E1D520FE90D}" presName="Parent1" presStyleLbl="node1" presStyleIdx="2" presStyleCnt="6">
        <dgm:presLayoutVars>
          <dgm:chMax val="1"/>
          <dgm:chPref val="1"/>
          <dgm:bulletEnabled val="1"/>
        </dgm:presLayoutVars>
      </dgm:prSet>
      <dgm:spPr/>
    </dgm:pt>
    <dgm:pt modelId="{8503165D-B0BA-4C66-A05A-99EA96963ED3}" type="pres">
      <dgm:prSet presAssocID="{9D639E49-9C6E-433B-B104-8E1D520FE90D}" presName="Childtext1" presStyleLbl="revTx" presStyleIdx="1" presStyleCnt="3">
        <dgm:presLayoutVars>
          <dgm:chMax val="0"/>
          <dgm:chPref val="0"/>
          <dgm:bulletEnabled val="1"/>
        </dgm:presLayoutVars>
      </dgm:prSet>
      <dgm:spPr/>
    </dgm:pt>
    <dgm:pt modelId="{08F89DAE-7D82-4ED7-A405-96083EE15C8F}" type="pres">
      <dgm:prSet presAssocID="{9D639E49-9C6E-433B-B104-8E1D520FE90D}" presName="BalanceSpacing" presStyleCnt="0"/>
      <dgm:spPr/>
    </dgm:pt>
    <dgm:pt modelId="{555761F9-8068-4DD5-9807-A0B88B2E69CB}" type="pres">
      <dgm:prSet presAssocID="{9D639E49-9C6E-433B-B104-8E1D520FE90D}" presName="BalanceSpacing1" presStyleCnt="0"/>
      <dgm:spPr/>
    </dgm:pt>
    <dgm:pt modelId="{EA69465C-587B-4DA0-9E38-C14B3C8704B9}" type="pres">
      <dgm:prSet presAssocID="{ECA84FBD-6A62-43AC-9D2C-8F548B7506AB}" presName="Accent1Text" presStyleLbl="node1" presStyleIdx="3" presStyleCnt="6"/>
      <dgm:spPr/>
    </dgm:pt>
    <dgm:pt modelId="{0D3E3F97-5CDB-4973-BE6D-98D42D46D7D2}" type="pres">
      <dgm:prSet presAssocID="{ECA84FBD-6A62-43AC-9D2C-8F548B7506AB}" presName="spaceBetweenRectangles" presStyleCnt="0"/>
      <dgm:spPr/>
    </dgm:pt>
    <dgm:pt modelId="{B8DB80F8-5355-4DC3-A73A-4FC040D37F49}" type="pres">
      <dgm:prSet presAssocID="{BBA0BE6A-C53B-4B28-9EEA-61A58380CE59}" presName="composite" presStyleCnt="0"/>
      <dgm:spPr/>
    </dgm:pt>
    <dgm:pt modelId="{0A38F0E1-94DC-47AA-92BE-95FF8DA1F565}" type="pres">
      <dgm:prSet presAssocID="{BBA0BE6A-C53B-4B28-9EEA-61A58380CE59}" presName="Parent1" presStyleLbl="node1" presStyleIdx="4" presStyleCnt="6">
        <dgm:presLayoutVars>
          <dgm:chMax val="1"/>
          <dgm:chPref val="1"/>
          <dgm:bulletEnabled val="1"/>
        </dgm:presLayoutVars>
      </dgm:prSet>
      <dgm:spPr/>
    </dgm:pt>
    <dgm:pt modelId="{B935FFC2-2CED-4C87-891A-8E72130D5967}" type="pres">
      <dgm:prSet presAssocID="{BBA0BE6A-C53B-4B28-9EEA-61A58380CE59}" presName="Childtext1" presStyleLbl="revTx" presStyleIdx="2" presStyleCnt="3">
        <dgm:presLayoutVars>
          <dgm:chMax val="0"/>
          <dgm:chPref val="0"/>
          <dgm:bulletEnabled val="1"/>
        </dgm:presLayoutVars>
      </dgm:prSet>
      <dgm:spPr/>
    </dgm:pt>
    <dgm:pt modelId="{4EC59526-580D-4610-80F2-FB22183FFA0D}" type="pres">
      <dgm:prSet presAssocID="{BBA0BE6A-C53B-4B28-9EEA-61A58380CE59}" presName="BalanceSpacing" presStyleCnt="0"/>
      <dgm:spPr/>
    </dgm:pt>
    <dgm:pt modelId="{6DA7C4F4-C48D-4603-A7C3-E3199EF23F70}" type="pres">
      <dgm:prSet presAssocID="{BBA0BE6A-C53B-4B28-9EEA-61A58380CE59}" presName="BalanceSpacing1" presStyleCnt="0"/>
      <dgm:spPr/>
    </dgm:pt>
    <dgm:pt modelId="{9E7C1D58-450E-4E7F-A859-FA409C706ECF}" type="pres">
      <dgm:prSet presAssocID="{783C94C3-2B9B-44BF-BF76-254EED9A1D01}" presName="Accent1Text" presStyleLbl="node1" presStyleIdx="5" presStyleCnt="6"/>
      <dgm:spPr/>
    </dgm:pt>
  </dgm:ptLst>
  <dgm:cxnLst>
    <dgm:cxn modelId="{3CA2B536-EE4E-466E-A353-9D122F59D8F3}" srcId="{4FF04660-F1D6-405F-AECE-A02D6BB343E2}" destId="{226A3348-0802-42E9-B32D-9B9EB17301FA}" srcOrd="0" destOrd="0" parTransId="{D44136A5-9F1D-49A8-BD58-A3B1DA4C7365}" sibTransId="{1C2C79DD-4A54-445C-A77B-C13D50B8504D}"/>
    <dgm:cxn modelId="{08A13667-910E-4FD3-BB6C-E8A741D97108}" srcId="{BBA0BE6A-C53B-4B28-9EEA-61A58380CE59}" destId="{8923ABCD-195C-4654-BBE2-1E10D698E3DE}" srcOrd="0" destOrd="0" parTransId="{3F3254CC-DA23-4268-B7BA-EFD25E23C81C}" sibTransId="{A17344AB-8522-4FCF-910D-47E380B5FF50}"/>
    <dgm:cxn modelId="{2157896D-9DFE-45EC-B8AA-BEE94623A7D1}" type="presOf" srcId="{BBA0BE6A-C53B-4B28-9EEA-61A58380CE59}" destId="{0A38F0E1-94DC-47AA-92BE-95FF8DA1F565}" srcOrd="0" destOrd="0" presId="urn:microsoft.com/office/officeart/2008/layout/AlternatingHexagons"/>
    <dgm:cxn modelId="{AB4E7B85-F4E3-43B7-8060-F83839F82C25}" type="presOf" srcId="{226A3348-0802-42E9-B32D-9B9EB17301FA}" destId="{92B9B13C-4000-484C-830F-134BFC34A797}" srcOrd="0" destOrd="0" presId="urn:microsoft.com/office/officeart/2008/layout/AlternatingHexagons"/>
    <dgm:cxn modelId="{987E4B98-F81B-4F63-BDBF-175D472BD6C0}" type="presOf" srcId="{4FF04660-F1D6-405F-AECE-A02D6BB343E2}" destId="{B6A62F00-1B37-407A-8AEE-738BC716BA78}" srcOrd="0" destOrd="0" presId="urn:microsoft.com/office/officeart/2008/layout/AlternatingHexagons"/>
    <dgm:cxn modelId="{5E78F2A0-92F7-42F3-A4AE-E36DF1CBA2F0}" type="presOf" srcId="{1C2C79DD-4A54-445C-A77B-C13D50B8504D}" destId="{F064C877-A14D-4681-AA06-85B93AD2710D}" srcOrd="0" destOrd="0" presId="urn:microsoft.com/office/officeart/2008/layout/AlternatingHexagons"/>
    <dgm:cxn modelId="{5F2514A2-E78B-41DD-9BD8-396DEE94C7B7}" srcId="{4FF04660-F1D6-405F-AECE-A02D6BB343E2}" destId="{9D639E49-9C6E-433B-B104-8E1D520FE90D}" srcOrd="1" destOrd="0" parTransId="{191BB264-8E81-4564-B50A-5399CC960DB9}" sibTransId="{ECA84FBD-6A62-43AC-9D2C-8F548B7506AB}"/>
    <dgm:cxn modelId="{858FC7A2-487A-4DCA-B294-C9957937B4D7}" srcId="{4FF04660-F1D6-405F-AECE-A02D6BB343E2}" destId="{BBA0BE6A-C53B-4B28-9EEA-61A58380CE59}" srcOrd="2" destOrd="0" parTransId="{BC07B53A-D34D-4785-9179-A4D83F584D61}" sibTransId="{783C94C3-2B9B-44BF-BF76-254EED9A1D01}"/>
    <dgm:cxn modelId="{45516ED2-7B6F-494B-ACE1-12F48D9431E2}" type="presOf" srcId="{9D639E49-9C6E-433B-B104-8E1D520FE90D}" destId="{3726933D-9725-48B3-A494-CBA662E4F40B}" srcOrd="0" destOrd="0" presId="urn:microsoft.com/office/officeart/2008/layout/AlternatingHexagons"/>
    <dgm:cxn modelId="{69D5E3F6-BB2D-439B-90DA-E40A91C98C97}" type="presOf" srcId="{783C94C3-2B9B-44BF-BF76-254EED9A1D01}" destId="{9E7C1D58-450E-4E7F-A859-FA409C706ECF}" srcOrd="0" destOrd="0" presId="urn:microsoft.com/office/officeart/2008/layout/AlternatingHexagons"/>
    <dgm:cxn modelId="{BAD9E6F8-7194-4C95-A3EF-89C2C7AB901D}" type="presOf" srcId="{ECA84FBD-6A62-43AC-9D2C-8F548B7506AB}" destId="{EA69465C-587B-4DA0-9E38-C14B3C8704B9}" srcOrd="0" destOrd="0" presId="urn:microsoft.com/office/officeart/2008/layout/AlternatingHexagons"/>
    <dgm:cxn modelId="{4292D3FB-D120-48F0-868A-1C9B1B574C79}" type="presOf" srcId="{8923ABCD-195C-4654-BBE2-1E10D698E3DE}" destId="{B935FFC2-2CED-4C87-891A-8E72130D5967}" srcOrd="0" destOrd="0" presId="urn:microsoft.com/office/officeart/2008/layout/AlternatingHexagons"/>
    <dgm:cxn modelId="{47754BDA-27F0-4D1B-8C9B-91ED4ACACD60}" type="presParOf" srcId="{B6A62F00-1B37-407A-8AEE-738BC716BA78}" destId="{F015426D-030F-4332-A3C9-8A19AFEFA301}" srcOrd="0" destOrd="0" presId="urn:microsoft.com/office/officeart/2008/layout/AlternatingHexagons"/>
    <dgm:cxn modelId="{3A93CBC1-F0B8-492E-82D1-E3587D532601}" type="presParOf" srcId="{F015426D-030F-4332-A3C9-8A19AFEFA301}" destId="{92B9B13C-4000-484C-830F-134BFC34A797}" srcOrd="0" destOrd="0" presId="urn:microsoft.com/office/officeart/2008/layout/AlternatingHexagons"/>
    <dgm:cxn modelId="{EFFCD587-B65C-4F70-A585-14E5C1090F5A}" type="presParOf" srcId="{F015426D-030F-4332-A3C9-8A19AFEFA301}" destId="{A24E3F58-E69E-4389-BAE5-01875C085FAE}" srcOrd="1" destOrd="0" presId="urn:microsoft.com/office/officeart/2008/layout/AlternatingHexagons"/>
    <dgm:cxn modelId="{AE7A2CFC-06B0-446F-9032-F68EAAC33077}" type="presParOf" srcId="{F015426D-030F-4332-A3C9-8A19AFEFA301}" destId="{F8454F31-D909-4EEC-9F49-3276FAE2B9F3}" srcOrd="2" destOrd="0" presId="urn:microsoft.com/office/officeart/2008/layout/AlternatingHexagons"/>
    <dgm:cxn modelId="{F866F5B9-6A06-4882-980E-8596B0344607}" type="presParOf" srcId="{F015426D-030F-4332-A3C9-8A19AFEFA301}" destId="{1EAA23D3-6A1F-4A81-8920-10F9E2CD8E9E}" srcOrd="3" destOrd="0" presId="urn:microsoft.com/office/officeart/2008/layout/AlternatingHexagons"/>
    <dgm:cxn modelId="{5246602D-3EE8-4EDE-BFCA-23B625F6A932}" type="presParOf" srcId="{F015426D-030F-4332-A3C9-8A19AFEFA301}" destId="{F064C877-A14D-4681-AA06-85B93AD2710D}" srcOrd="4" destOrd="0" presId="urn:microsoft.com/office/officeart/2008/layout/AlternatingHexagons"/>
    <dgm:cxn modelId="{595E0A2B-2925-46D5-A67E-A5181C22A8A7}" type="presParOf" srcId="{B6A62F00-1B37-407A-8AEE-738BC716BA78}" destId="{B3C529CD-97A8-4278-9E20-A3CE3AF3A884}" srcOrd="1" destOrd="0" presId="urn:microsoft.com/office/officeart/2008/layout/AlternatingHexagons"/>
    <dgm:cxn modelId="{D591F781-0F33-4259-A646-A4EEA8ED34C3}" type="presParOf" srcId="{B6A62F00-1B37-407A-8AEE-738BC716BA78}" destId="{A8B26C5B-D3E2-47BF-8D4A-92B1E69968BE}" srcOrd="2" destOrd="0" presId="urn:microsoft.com/office/officeart/2008/layout/AlternatingHexagons"/>
    <dgm:cxn modelId="{A355E93C-549E-4816-A086-0914156F6121}" type="presParOf" srcId="{A8B26C5B-D3E2-47BF-8D4A-92B1E69968BE}" destId="{3726933D-9725-48B3-A494-CBA662E4F40B}" srcOrd="0" destOrd="0" presId="urn:microsoft.com/office/officeart/2008/layout/AlternatingHexagons"/>
    <dgm:cxn modelId="{AF7AE5D6-3B14-441D-88D0-06C1BF89A186}" type="presParOf" srcId="{A8B26C5B-D3E2-47BF-8D4A-92B1E69968BE}" destId="{8503165D-B0BA-4C66-A05A-99EA96963ED3}" srcOrd="1" destOrd="0" presId="urn:microsoft.com/office/officeart/2008/layout/AlternatingHexagons"/>
    <dgm:cxn modelId="{0886231E-E871-4AC4-BD87-8E671577ECD7}" type="presParOf" srcId="{A8B26C5B-D3E2-47BF-8D4A-92B1E69968BE}" destId="{08F89DAE-7D82-4ED7-A405-96083EE15C8F}" srcOrd="2" destOrd="0" presId="urn:microsoft.com/office/officeart/2008/layout/AlternatingHexagons"/>
    <dgm:cxn modelId="{D3AF9DC9-79D4-425C-8049-FE45BA682426}" type="presParOf" srcId="{A8B26C5B-D3E2-47BF-8D4A-92B1E69968BE}" destId="{555761F9-8068-4DD5-9807-A0B88B2E69CB}" srcOrd="3" destOrd="0" presId="urn:microsoft.com/office/officeart/2008/layout/AlternatingHexagons"/>
    <dgm:cxn modelId="{DDA92455-9A7E-468E-A31C-6DB05A4EC03E}" type="presParOf" srcId="{A8B26C5B-D3E2-47BF-8D4A-92B1E69968BE}" destId="{EA69465C-587B-4DA0-9E38-C14B3C8704B9}" srcOrd="4" destOrd="0" presId="urn:microsoft.com/office/officeart/2008/layout/AlternatingHexagons"/>
    <dgm:cxn modelId="{56959FA4-EDA6-440E-9EF1-BDFF91428203}" type="presParOf" srcId="{B6A62F00-1B37-407A-8AEE-738BC716BA78}" destId="{0D3E3F97-5CDB-4973-BE6D-98D42D46D7D2}" srcOrd="3" destOrd="0" presId="urn:microsoft.com/office/officeart/2008/layout/AlternatingHexagons"/>
    <dgm:cxn modelId="{85458682-15CB-4487-83C0-6C1837186302}" type="presParOf" srcId="{B6A62F00-1B37-407A-8AEE-738BC716BA78}" destId="{B8DB80F8-5355-4DC3-A73A-4FC040D37F49}" srcOrd="4" destOrd="0" presId="urn:microsoft.com/office/officeart/2008/layout/AlternatingHexagons"/>
    <dgm:cxn modelId="{3B3CA4FA-4D13-461C-AFCD-31C61D907309}" type="presParOf" srcId="{B8DB80F8-5355-4DC3-A73A-4FC040D37F49}" destId="{0A38F0E1-94DC-47AA-92BE-95FF8DA1F565}" srcOrd="0" destOrd="0" presId="urn:microsoft.com/office/officeart/2008/layout/AlternatingHexagons"/>
    <dgm:cxn modelId="{02A93811-CA70-46AA-8CB2-E75D828D6472}" type="presParOf" srcId="{B8DB80F8-5355-4DC3-A73A-4FC040D37F49}" destId="{B935FFC2-2CED-4C87-891A-8E72130D5967}" srcOrd="1" destOrd="0" presId="urn:microsoft.com/office/officeart/2008/layout/AlternatingHexagons"/>
    <dgm:cxn modelId="{88C5E2EF-B126-47A4-8FD1-927608E5708C}" type="presParOf" srcId="{B8DB80F8-5355-4DC3-A73A-4FC040D37F49}" destId="{4EC59526-580D-4610-80F2-FB22183FFA0D}" srcOrd="2" destOrd="0" presId="urn:microsoft.com/office/officeart/2008/layout/AlternatingHexagons"/>
    <dgm:cxn modelId="{14C0F800-8EA6-4D16-BCB7-B02C1F3C1FEA}" type="presParOf" srcId="{B8DB80F8-5355-4DC3-A73A-4FC040D37F49}" destId="{6DA7C4F4-C48D-4603-A7C3-E3199EF23F70}" srcOrd="3" destOrd="0" presId="urn:microsoft.com/office/officeart/2008/layout/AlternatingHexagons"/>
    <dgm:cxn modelId="{A9DDC014-0DCB-420D-88E1-6D45F325A5CF}" type="presParOf" srcId="{B8DB80F8-5355-4DC3-A73A-4FC040D37F49}" destId="{9E7C1D58-450E-4E7F-A859-FA409C706EC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4E1CD1-6BBC-4168-B23F-4CA37B4B5B8C}" type="doc">
      <dgm:prSet loTypeId="urn:microsoft.com/office/officeart/2008/layout/AlternatingHexagons" loCatId="list" qsTypeId="urn:microsoft.com/office/officeart/2005/8/quickstyle/simple1" qsCatId="simple" csTypeId="urn:microsoft.com/office/officeart/2005/8/colors/accent3_3" csCatId="accent3" phldr="1"/>
      <dgm:spPr/>
      <dgm:t>
        <a:bodyPr/>
        <a:lstStyle/>
        <a:p>
          <a:endParaRPr lang="en-US"/>
        </a:p>
      </dgm:t>
    </dgm:pt>
    <dgm:pt modelId="{DDB96A85-70CF-4600-AA88-CBD468A2D6F0}">
      <dgm:prSet phldrT="[Text]"/>
      <dgm:spPr/>
      <dgm:t>
        <a:bodyPr/>
        <a:lstStyle/>
        <a:p>
          <a:r>
            <a:rPr lang="ar-DZ" dirty="0"/>
            <a:t>استبدال الوظائف</a:t>
          </a:r>
          <a:endParaRPr lang="en-US" dirty="0"/>
        </a:p>
      </dgm:t>
    </dgm:pt>
    <dgm:pt modelId="{B800CA05-4852-48E0-B5D3-7CFCB4BB2CC3}" type="parTrans" cxnId="{E71C6543-0C37-43EA-9DA1-DE80E2C91C01}">
      <dgm:prSet/>
      <dgm:spPr/>
      <dgm:t>
        <a:bodyPr/>
        <a:lstStyle/>
        <a:p>
          <a:endParaRPr lang="en-US"/>
        </a:p>
      </dgm:t>
    </dgm:pt>
    <dgm:pt modelId="{84A6CD00-A38C-49A1-9BA8-7E9FB657B870}" type="sibTrans" cxnId="{E71C6543-0C37-43EA-9DA1-DE80E2C91C01}">
      <dgm:prSet/>
      <dgm:spPr/>
      <dgm:t>
        <a:bodyPr/>
        <a:lstStyle/>
        <a:p>
          <a:endParaRPr lang="en-US"/>
        </a:p>
      </dgm:t>
    </dgm:pt>
    <dgm:pt modelId="{49E431B3-A469-4638-AF50-DF7276F0A560}">
      <dgm:prSet phldrT="[Text]"/>
      <dgm:spPr/>
      <dgm:t>
        <a:bodyPr/>
        <a:lstStyle/>
        <a:p>
          <a:pPr>
            <a:buNone/>
          </a:pPr>
          <a:r>
            <a:rPr lang="ar-DZ" dirty="0"/>
            <a:t>التضليل والتلاعب</a:t>
          </a:r>
          <a:endParaRPr lang="en-US" dirty="0"/>
        </a:p>
      </dgm:t>
    </dgm:pt>
    <dgm:pt modelId="{0701FD2E-9C20-4FCD-A18F-9D7ED5C01D83}" type="parTrans" cxnId="{9E1A2036-1B40-49C7-AD6D-70EB3907571F}">
      <dgm:prSet/>
      <dgm:spPr/>
      <dgm:t>
        <a:bodyPr/>
        <a:lstStyle/>
        <a:p>
          <a:endParaRPr lang="en-US"/>
        </a:p>
      </dgm:t>
    </dgm:pt>
    <dgm:pt modelId="{3B561192-D2A8-464F-83C3-AF0EBA1AD793}" type="sibTrans" cxnId="{9E1A2036-1B40-49C7-AD6D-70EB3907571F}">
      <dgm:prSet/>
      <dgm:spPr/>
      <dgm:t>
        <a:bodyPr/>
        <a:lstStyle/>
        <a:p>
          <a:endParaRPr lang="en-US"/>
        </a:p>
      </dgm:t>
    </dgm:pt>
    <dgm:pt modelId="{294F1467-A53B-4A55-BFB0-94B2A85CDD7D}">
      <dgm:prSet phldrT="[Text]"/>
      <dgm:spPr/>
      <dgm:t>
        <a:bodyPr/>
        <a:lstStyle/>
        <a:p>
          <a:pPr>
            <a:buNone/>
          </a:pPr>
          <a:r>
            <a:rPr lang="ar-DZ" dirty="0"/>
            <a:t>المراقبة الخصوصية</a:t>
          </a:r>
          <a:endParaRPr lang="en-US" dirty="0"/>
        </a:p>
      </dgm:t>
    </dgm:pt>
    <dgm:pt modelId="{63AA197A-CB49-4613-AE88-44CCECFE2CDD}" type="parTrans" cxnId="{96638EA2-E76A-4996-BFA6-D0925174581F}">
      <dgm:prSet/>
      <dgm:spPr/>
      <dgm:t>
        <a:bodyPr/>
        <a:lstStyle/>
        <a:p>
          <a:endParaRPr lang="en-US"/>
        </a:p>
      </dgm:t>
    </dgm:pt>
    <dgm:pt modelId="{8A3C3276-D167-4385-91C7-727B034BA737}" type="sibTrans" cxnId="{96638EA2-E76A-4996-BFA6-D0925174581F}">
      <dgm:prSet/>
      <dgm:spPr/>
      <dgm:t>
        <a:bodyPr/>
        <a:lstStyle/>
        <a:p>
          <a:endParaRPr lang="en-US"/>
        </a:p>
      </dgm:t>
    </dgm:pt>
    <dgm:pt modelId="{A8533D41-875F-44FD-8118-4C6CD4ED4AE1}" type="pres">
      <dgm:prSet presAssocID="{B04E1CD1-6BBC-4168-B23F-4CA37B4B5B8C}" presName="Name0" presStyleCnt="0">
        <dgm:presLayoutVars>
          <dgm:chMax/>
          <dgm:chPref/>
          <dgm:dir/>
          <dgm:animLvl val="lvl"/>
        </dgm:presLayoutVars>
      </dgm:prSet>
      <dgm:spPr/>
    </dgm:pt>
    <dgm:pt modelId="{07B4E27C-5E8D-4FAD-8227-A1575CD650F3}" type="pres">
      <dgm:prSet presAssocID="{DDB96A85-70CF-4600-AA88-CBD468A2D6F0}" presName="composite" presStyleCnt="0"/>
      <dgm:spPr/>
    </dgm:pt>
    <dgm:pt modelId="{BE9B6A50-D69B-412B-9037-F6EF9089BD3B}" type="pres">
      <dgm:prSet presAssocID="{DDB96A85-70CF-4600-AA88-CBD468A2D6F0}" presName="Parent1" presStyleLbl="node1" presStyleIdx="0" presStyleCnt="6">
        <dgm:presLayoutVars>
          <dgm:chMax val="1"/>
          <dgm:chPref val="1"/>
          <dgm:bulletEnabled val="1"/>
        </dgm:presLayoutVars>
      </dgm:prSet>
      <dgm:spPr/>
    </dgm:pt>
    <dgm:pt modelId="{441D26D6-BE14-4723-8C63-90CFE0348BA6}" type="pres">
      <dgm:prSet presAssocID="{DDB96A85-70CF-4600-AA88-CBD468A2D6F0}" presName="Childtext1" presStyleLbl="revTx" presStyleIdx="0" presStyleCnt="3">
        <dgm:presLayoutVars>
          <dgm:chMax val="0"/>
          <dgm:chPref val="0"/>
          <dgm:bulletEnabled val="1"/>
        </dgm:presLayoutVars>
      </dgm:prSet>
      <dgm:spPr/>
    </dgm:pt>
    <dgm:pt modelId="{83D8672A-C8C2-4278-A9BD-55ADC5EAF0BE}" type="pres">
      <dgm:prSet presAssocID="{DDB96A85-70CF-4600-AA88-CBD468A2D6F0}" presName="BalanceSpacing" presStyleCnt="0"/>
      <dgm:spPr/>
    </dgm:pt>
    <dgm:pt modelId="{B8458D30-16C9-4E3B-AB73-C9D228CA3230}" type="pres">
      <dgm:prSet presAssocID="{DDB96A85-70CF-4600-AA88-CBD468A2D6F0}" presName="BalanceSpacing1" presStyleCnt="0"/>
      <dgm:spPr/>
    </dgm:pt>
    <dgm:pt modelId="{4F62D8D1-C2D8-48B2-B2F8-C2C5EE8F6AD9}" type="pres">
      <dgm:prSet presAssocID="{84A6CD00-A38C-49A1-9BA8-7E9FB657B870}" presName="Accent1Text" presStyleLbl="node1" presStyleIdx="1" presStyleCnt="6"/>
      <dgm:spPr/>
    </dgm:pt>
    <dgm:pt modelId="{71D3064B-389E-45A6-8842-000B1CA22CA8}" type="pres">
      <dgm:prSet presAssocID="{84A6CD00-A38C-49A1-9BA8-7E9FB657B870}" presName="spaceBetweenRectangles" presStyleCnt="0"/>
      <dgm:spPr/>
    </dgm:pt>
    <dgm:pt modelId="{AC4A72D3-077E-4677-B78F-14EA64BA4096}" type="pres">
      <dgm:prSet presAssocID="{49E431B3-A469-4638-AF50-DF7276F0A560}" presName="composite" presStyleCnt="0"/>
      <dgm:spPr/>
    </dgm:pt>
    <dgm:pt modelId="{DF6C685F-15A5-4339-B8C9-BA69B6734F09}" type="pres">
      <dgm:prSet presAssocID="{49E431B3-A469-4638-AF50-DF7276F0A560}" presName="Parent1" presStyleLbl="node1" presStyleIdx="2" presStyleCnt="6">
        <dgm:presLayoutVars>
          <dgm:chMax val="1"/>
          <dgm:chPref val="1"/>
          <dgm:bulletEnabled val="1"/>
        </dgm:presLayoutVars>
      </dgm:prSet>
      <dgm:spPr/>
    </dgm:pt>
    <dgm:pt modelId="{6B5E8A6A-520D-4EAF-8CAC-579C226A48AC}" type="pres">
      <dgm:prSet presAssocID="{49E431B3-A469-4638-AF50-DF7276F0A560}" presName="Childtext1" presStyleLbl="revTx" presStyleIdx="1" presStyleCnt="3">
        <dgm:presLayoutVars>
          <dgm:chMax val="0"/>
          <dgm:chPref val="0"/>
          <dgm:bulletEnabled val="1"/>
        </dgm:presLayoutVars>
      </dgm:prSet>
      <dgm:spPr/>
    </dgm:pt>
    <dgm:pt modelId="{4A5955C0-7E82-45C0-81E7-7DF88CCF9D45}" type="pres">
      <dgm:prSet presAssocID="{49E431B3-A469-4638-AF50-DF7276F0A560}" presName="BalanceSpacing" presStyleCnt="0"/>
      <dgm:spPr/>
    </dgm:pt>
    <dgm:pt modelId="{44EC5135-C46C-4FD0-8980-A3E0106520B5}" type="pres">
      <dgm:prSet presAssocID="{49E431B3-A469-4638-AF50-DF7276F0A560}" presName="BalanceSpacing1" presStyleCnt="0"/>
      <dgm:spPr/>
    </dgm:pt>
    <dgm:pt modelId="{98C367EF-E706-4288-9D3A-07D8B27A724A}" type="pres">
      <dgm:prSet presAssocID="{3B561192-D2A8-464F-83C3-AF0EBA1AD793}" presName="Accent1Text" presStyleLbl="node1" presStyleIdx="3" presStyleCnt="6"/>
      <dgm:spPr/>
    </dgm:pt>
    <dgm:pt modelId="{7AF9955C-C83E-4302-B5DA-C8BD8A302E7E}" type="pres">
      <dgm:prSet presAssocID="{3B561192-D2A8-464F-83C3-AF0EBA1AD793}" presName="spaceBetweenRectangles" presStyleCnt="0"/>
      <dgm:spPr/>
    </dgm:pt>
    <dgm:pt modelId="{A3ABD78D-A7BC-4136-95B8-E4D959628637}" type="pres">
      <dgm:prSet presAssocID="{294F1467-A53B-4A55-BFB0-94B2A85CDD7D}" presName="composite" presStyleCnt="0"/>
      <dgm:spPr/>
    </dgm:pt>
    <dgm:pt modelId="{CAA7AB38-8ADE-40C5-9224-A83D3D8B0592}" type="pres">
      <dgm:prSet presAssocID="{294F1467-A53B-4A55-BFB0-94B2A85CDD7D}" presName="Parent1" presStyleLbl="node1" presStyleIdx="4" presStyleCnt="6">
        <dgm:presLayoutVars>
          <dgm:chMax val="1"/>
          <dgm:chPref val="1"/>
          <dgm:bulletEnabled val="1"/>
        </dgm:presLayoutVars>
      </dgm:prSet>
      <dgm:spPr/>
    </dgm:pt>
    <dgm:pt modelId="{3E0EED53-B9C9-4965-BC93-5DD930298391}" type="pres">
      <dgm:prSet presAssocID="{294F1467-A53B-4A55-BFB0-94B2A85CDD7D}" presName="Childtext1" presStyleLbl="revTx" presStyleIdx="2" presStyleCnt="3">
        <dgm:presLayoutVars>
          <dgm:chMax val="0"/>
          <dgm:chPref val="0"/>
          <dgm:bulletEnabled val="1"/>
        </dgm:presLayoutVars>
      </dgm:prSet>
      <dgm:spPr/>
    </dgm:pt>
    <dgm:pt modelId="{8F79AE4D-DE82-478B-803E-1305DA6E4630}" type="pres">
      <dgm:prSet presAssocID="{294F1467-A53B-4A55-BFB0-94B2A85CDD7D}" presName="BalanceSpacing" presStyleCnt="0"/>
      <dgm:spPr/>
    </dgm:pt>
    <dgm:pt modelId="{FE0ED8EA-2C21-4AB5-AE6B-67F0A8A44116}" type="pres">
      <dgm:prSet presAssocID="{294F1467-A53B-4A55-BFB0-94B2A85CDD7D}" presName="BalanceSpacing1" presStyleCnt="0"/>
      <dgm:spPr/>
    </dgm:pt>
    <dgm:pt modelId="{E7B2CFD3-D2F6-4741-A2C9-5E3F76C9AD48}" type="pres">
      <dgm:prSet presAssocID="{8A3C3276-D167-4385-91C7-727B034BA737}" presName="Accent1Text" presStyleLbl="node1" presStyleIdx="5" presStyleCnt="6"/>
      <dgm:spPr/>
    </dgm:pt>
  </dgm:ptLst>
  <dgm:cxnLst>
    <dgm:cxn modelId="{EAF97908-5452-4516-81B6-1DE84CE89C25}" type="presOf" srcId="{B04E1CD1-6BBC-4168-B23F-4CA37B4B5B8C}" destId="{A8533D41-875F-44FD-8118-4C6CD4ED4AE1}" srcOrd="0" destOrd="0" presId="urn:microsoft.com/office/officeart/2008/layout/AlternatingHexagons"/>
    <dgm:cxn modelId="{ADFC520B-FDB2-4732-9643-7CC28E07E857}" type="presOf" srcId="{49E431B3-A469-4638-AF50-DF7276F0A560}" destId="{DF6C685F-15A5-4339-B8C9-BA69B6734F09}" srcOrd="0" destOrd="0" presId="urn:microsoft.com/office/officeart/2008/layout/AlternatingHexagons"/>
    <dgm:cxn modelId="{F8F9910B-C82C-4D5C-9DCC-0D8AF121DE56}" type="presOf" srcId="{294F1467-A53B-4A55-BFB0-94B2A85CDD7D}" destId="{CAA7AB38-8ADE-40C5-9224-A83D3D8B0592}" srcOrd="0" destOrd="0" presId="urn:microsoft.com/office/officeart/2008/layout/AlternatingHexagons"/>
    <dgm:cxn modelId="{9E1A2036-1B40-49C7-AD6D-70EB3907571F}" srcId="{B04E1CD1-6BBC-4168-B23F-4CA37B4B5B8C}" destId="{49E431B3-A469-4638-AF50-DF7276F0A560}" srcOrd="1" destOrd="0" parTransId="{0701FD2E-9C20-4FCD-A18F-9D7ED5C01D83}" sibTransId="{3B561192-D2A8-464F-83C3-AF0EBA1AD793}"/>
    <dgm:cxn modelId="{E71C6543-0C37-43EA-9DA1-DE80E2C91C01}" srcId="{B04E1CD1-6BBC-4168-B23F-4CA37B4B5B8C}" destId="{DDB96A85-70CF-4600-AA88-CBD468A2D6F0}" srcOrd="0" destOrd="0" parTransId="{B800CA05-4852-48E0-B5D3-7CFCB4BB2CC3}" sibTransId="{84A6CD00-A38C-49A1-9BA8-7E9FB657B870}"/>
    <dgm:cxn modelId="{A0163E73-08D0-4CD8-B029-395DBB7EEA3E}" type="presOf" srcId="{3B561192-D2A8-464F-83C3-AF0EBA1AD793}" destId="{98C367EF-E706-4288-9D3A-07D8B27A724A}" srcOrd="0" destOrd="0" presId="urn:microsoft.com/office/officeart/2008/layout/AlternatingHexagons"/>
    <dgm:cxn modelId="{03C03554-CE7C-45A6-88DD-6683376685AF}" type="presOf" srcId="{8A3C3276-D167-4385-91C7-727B034BA737}" destId="{E7B2CFD3-D2F6-4741-A2C9-5E3F76C9AD48}" srcOrd="0" destOrd="0" presId="urn:microsoft.com/office/officeart/2008/layout/AlternatingHexagons"/>
    <dgm:cxn modelId="{96638EA2-E76A-4996-BFA6-D0925174581F}" srcId="{B04E1CD1-6BBC-4168-B23F-4CA37B4B5B8C}" destId="{294F1467-A53B-4A55-BFB0-94B2A85CDD7D}" srcOrd="2" destOrd="0" parTransId="{63AA197A-CB49-4613-AE88-44CCECFE2CDD}" sibTransId="{8A3C3276-D167-4385-91C7-727B034BA737}"/>
    <dgm:cxn modelId="{11039DAB-3DC9-406E-ADA2-98A81127FEB2}" type="presOf" srcId="{DDB96A85-70CF-4600-AA88-CBD468A2D6F0}" destId="{BE9B6A50-D69B-412B-9037-F6EF9089BD3B}" srcOrd="0" destOrd="0" presId="urn:microsoft.com/office/officeart/2008/layout/AlternatingHexagons"/>
    <dgm:cxn modelId="{61BD87E4-1F89-4CE2-8498-17C419405621}" type="presOf" srcId="{84A6CD00-A38C-49A1-9BA8-7E9FB657B870}" destId="{4F62D8D1-C2D8-48B2-B2F8-C2C5EE8F6AD9}" srcOrd="0" destOrd="0" presId="urn:microsoft.com/office/officeart/2008/layout/AlternatingHexagons"/>
    <dgm:cxn modelId="{4C649799-4E0E-4A2F-A737-DBB696616D81}" type="presParOf" srcId="{A8533D41-875F-44FD-8118-4C6CD4ED4AE1}" destId="{07B4E27C-5E8D-4FAD-8227-A1575CD650F3}" srcOrd="0" destOrd="0" presId="urn:microsoft.com/office/officeart/2008/layout/AlternatingHexagons"/>
    <dgm:cxn modelId="{0C7C5761-F69D-4493-A00A-300534F23186}" type="presParOf" srcId="{07B4E27C-5E8D-4FAD-8227-A1575CD650F3}" destId="{BE9B6A50-D69B-412B-9037-F6EF9089BD3B}" srcOrd="0" destOrd="0" presId="urn:microsoft.com/office/officeart/2008/layout/AlternatingHexagons"/>
    <dgm:cxn modelId="{03667D9E-E247-49C4-BDF6-B83143955E54}" type="presParOf" srcId="{07B4E27C-5E8D-4FAD-8227-A1575CD650F3}" destId="{441D26D6-BE14-4723-8C63-90CFE0348BA6}" srcOrd="1" destOrd="0" presId="urn:microsoft.com/office/officeart/2008/layout/AlternatingHexagons"/>
    <dgm:cxn modelId="{2A80E40F-5BC1-425D-AF16-5D152D2CBFA0}" type="presParOf" srcId="{07B4E27C-5E8D-4FAD-8227-A1575CD650F3}" destId="{83D8672A-C8C2-4278-A9BD-55ADC5EAF0BE}" srcOrd="2" destOrd="0" presId="urn:microsoft.com/office/officeart/2008/layout/AlternatingHexagons"/>
    <dgm:cxn modelId="{8162AF5C-20B1-4B6F-B00C-2801063094C2}" type="presParOf" srcId="{07B4E27C-5E8D-4FAD-8227-A1575CD650F3}" destId="{B8458D30-16C9-4E3B-AB73-C9D228CA3230}" srcOrd="3" destOrd="0" presId="urn:microsoft.com/office/officeart/2008/layout/AlternatingHexagons"/>
    <dgm:cxn modelId="{3A5BE705-6392-4FB2-87AD-FB66331F9AC5}" type="presParOf" srcId="{07B4E27C-5E8D-4FAD-8227-A1575CD650F3}" destId="{4F62D8D1-C2D8-48B2-B2F8-C2C5EE8F6AD9}" srcOrd="4" destOrd="0" presId="urn:microsoft.com/office/officeart/2008/layout/AlternatingHexagons"/>
    <dgm:cxn modelId="{53777BF4-2EC6-4C8A-A567-ECD8D72A57A5}" type="presParOf" srcId="{A8533D41-875F-44FD-8118-4C6CD4ED4AE1}" destId="{71D3064B-389E-45A6-8842-000B1CA22CA8}" srcOrd="1" destOrd="0" presId="urn:microsoft.com/office/officeart/2008/layout/AlternatingHexagons"/>
    <dgm:cxn modelId="{2CFCFB6B-B03F-4594-BAD8-12715B3C0B9A}" type="presParOf" srcId="{A8533D41-875F-44FD-8118-4C6CD4ED4AE1}" destId="{AC4A72D3-077E-4677-B78F-14EA64BA4096}" srcOrd="2" destOrd="0" presId="urn:microsoft.com/office/officeart/2008/layout/AlternatingHexagons"/>
    <dgm:cxn modelId="{4E09A78B-1E5D-43FE-BAB0-46F56A6A1BA2}" type="presParOf" srcId="{AC4A72D3-077E-4677-B78F-14EA64BA4096}" destId="{DF6C685F-15A5-4339-B8C9-BA69B6734F09}" srcOrd="0" destOrd="0" presId="urn:microsoft.com/office/officeart/2008/layout/AlternatingHexagons"/>
    <dgm:cxn modelId="{A9C82E42-2A33-4E8F-AAD8-54826C82BC32}" type="presParOf" srcId="{AC4A72D3-077E-4677-B78F-14EA64BA4096}" destId="{6B5E8A6A-520D-4EAF-8CAC-579C226A48AC}" srcOrd="1" destOrd="0" presId="urn:microsoft.com/office/officeart/2008/layout/AlternatingHexagons"/>
    <dgm:cxn modelId="{82E35F8E-5EF4-410F-A670-93FE7EA66222}" type="presParOf" srcId="{AC4A72D3-077E-4677-B78F-14EA64BA4096}" destId="{4A5955C0-7E82-45C0-81E7-7DF88CCF9D45}" srcOrd="2" destOrd="0" presId="urn:microsoft.com/office/officeart/2008/layout/AlternatingHexagons"/>
    <dgm:cxn modelId="{1747A35A-0B1D-41BB-BE4C-EE089E989042}" type="presParOf" srcId="{AC4A72D3-077E-4677-B78F-14EA64BA4096}" destId="{44EC5135-C46C-4FD0-8980-A3E0106520B5}" srcOrd="3" destOrd="0" presId="urn:microsoft.com/office/officeart/2008/layout/AlternatingHexagons"/>
    <dgm:cxn modelId="{88FA6734-6FC3-4BE7-B2E4-3AD83FBB33FF}" type="presParOf" srcId="{AC4A72D3-077E-4677-B78F-14EA64BA4096}" destId="{98C367EF-E706-4288-9D3A-07D8B27A724A}" srcOrd="4" destOrd="0" presId="urn:microsoft.com/office/officeart/2008/layout/AlternatingHexagons"/>
    <dgm:cxn modelId="{C60DB39C-9BE9-42F8-9EF9-636D79110637}" type="presParOf" srcId="{A8533D41-875F-44FD-8118-4C6CD4ED4AE1}" destId="{7AF9955C-C83E-4302-B5DA-C8BD8A302E7E}" srcOrd="3" destOrd="0" presId="urn:microsoft.com/office/officeart/2008/layout/AlternatingHexagons"/>
    <dgm:cxn modelId="{01C24A43-CB4C-47CC-9282-18F4D658DB00}" type="presParOf" srcId="{A8533D41-875F-44FD-8118-4C6CD4ED4AE1}" destId="{A3ABD78D-A7BC-4136-95B8-E4D959628637}" srcOrd="4" destOrd="0" presId="urn:microsoft.com/office/officeart/2008/layout/AlternatingHexagons"/>
    <dgm:cxn modelId="{29C4BCFD-EA9F-475F-94EC-DFAF1CF9602D}" type="presParOf" srcId="{A3ABD78D-A7BC-4136-95B8-E4D959628637}" destId="{CAA7AB38-8ADE-40C5-9224-A83D3D8B0592}" srcOrd="0" destOrd="0" presId="urn:microsoft.com/office/officeart/2008/layout/AlternatingHexagons"/>
    <dgm:cxn modelId="{35207F93-EC35-4D45-9DDF-BEF864A25D2E}" type="presParOf" srcId="{A3ABD78D-A7BC-4136-95B8-E4D959628637}" destId="{3E0EED53-B9C9-4965-BC93-5DD930298391}" srcOrd="1" destOrd="0" presId="urn:microsoft.com/office/officeart/2008/layout/AlternatingHexagons"/>
    <dgm:cxn modelId="{602F17B2-2A8F-4E45-B8CA-8745CF462EA0}" type="presParOf" srcId="{A3ABD78D-A7BC-4136-95B8-E4D959628637}" destId="{8F79AE4D-DE82-478B-803E-1305DA6E4630}" srcOrd="2" destOrd="0" presId="urn:microsoft.com/office/officeart/2008/layout/AlternatingHexagons"/>
    <dgm:cxn modelId="{64513E25-A071-437D-AC01-947790E0E5CF}" type="presParOf" srcId="{A3ABD78D-A7BC-4136-95B8-E4D959628637}" destId="{FE0ED8EA-2C21-4AB5-AE6B-67F0A8A44116}" srcOrd="3" destOrd="0" presId="urn:microsoft.com/office/officeart/2008/layout/AlternatingHexagons"/>
    <dgm:cxn modelId="{61CD818C-8022-42BF-8B51-B33D592579C6}" type="presParOf" srcId="{A3ABD78D-A7BC-4136-95B8-E4D959628637}" destId="{E7B2CFD3-D2F6-4741-A2C9-5E3F76C9AD4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9B13C-4000-484C-830F-134BFC34A797}">
      <dsp:nvSpPr>
        <dsp:cNvPr id="0" name=""/>
        <dsp:cNvSpPr/>
      </dsp:nvSpPr>
      <dsp:spPr>
        <a:xfrm rot="5400000">
          <a:off x="2374213" y="83021"/>
          <a:ext cx="1260570" cy="109669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DZ" sz="1400" b="1" kern="1200" dirty="0"/>
            <a:t>التحيز والتمييز في النماذج</a:t>
          </a:r>
          <a:endParaRPr lang="en-US" sz="1400" b="1" kern="1200" dirty="0"/>
        </a:p>
      </dsp:txBody>
      <dsp:txXfrm rot="-5400000">
        <a:off x="2627052" y="197523"/>
        <a:ext cx="754892" cy="867692"/>
      </dsp:txXfrm>
    </dsp:sp>
    <dsp:sp modelId="{A24E3F58-E69E-4389-BAE5-01875C085FAE}">
      <dsp:nvSpPr>
        <dsp:cNvPr id="0" name=""/>
        <dsp:cNvSpPr/>
      </dsp:nvSpPr>
      <dsp:spPr>
        <a:xfrm>
          <a:off x="3586126" y="253198"/>
          <a:ext cx="1406796" cy="756342"/>
        </a:xfrm>
        <a:prstGeom prst="rect">
          <a:avLst/>
        </a:prstGeom>
        <a:noFill/>
        <a:ln>
          <a:noFill/>
        </a:ln>
        <a:effectLst/>
      </dsp:spPr>
      <dsp:style>
        <a:lnRef idx="0">
          <a:scrgbClr r="0" g="0" b="0"/>
        </a:lnRef>
        <a:fillRef idx="0">
          <a:scrgbClr r="0" g="0" b="0"/>
        </a:fillRef>
        <a:effectRef idx="0">
          <a:scrgbClr r="0" g="0" b="0"/>
        </a:effectRef>
        <a:fontRef idx="minor"/>
      </dsp:style>
    </dsp:sp>
    <dsp:sp modelId="{F064C877-A14D-4681-AA06-85B93AD2710D}">
      <dsp:nvSpPr>
        <dsp:cNvPr id="0" name=""/>
        <dsp:cNvSpPr/>
      </dsp:nvSpPr>
      <dsp:spPr>
        <a:xfrm rot="5400000">
          <a:off x="1189781" y="83021"/>
          <a:ext cx="1260570" cy="1096696"/>
        </a:xfrm>
        <a:prstGeom prst="hexagon">
          <a:avLst>
            <a:gd name="adj" fmla="val 25000"/>
            <a:gd name="vf" fmla="val 1154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bg1"/>
            </a:solidFill>
          </a:endParaRPr>
        </a:p>
      </dsp:txBody>
      <dsp:txXfrm rot="-5400000">
        <a:off x="1442620" y="197523"/>
        <a:ext cx="754892" cy="867692"/>
      </dsp:txXfrm>
    </dsp:sp>
    <dsp:sp modelId="{3726933D-9725-48B3-A494-CBA662E4F40B}">
      <dsp:nvSpPr>
        <dsp:cNvPr id="0" name=""/>
        <dsp:cNvSpPr/>
      </dsp:nvSpPr>
      <dsp:spPr>
        <a:xfrm rot="5400000">
          <a:off x="1779728" y="1152993"/>
          <a:ext cx="1260570" cy="1096696"/>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DZ" sz="1400" b="1" kern="1200" dirty="0">
              <a:solidFill>
                <a:schemeClr val="tx1"/>
              </a:solidFill>
            </a:rPr>
            <a:t>عدم القدرة على التفسير</a:t>
          </a:r>
          <a:endParaRPr lang="en-US" sz="1400" b="1" kern="1200" dirty="0">
            <a:solidFill>
              <a:schemeClr val="tx1"/>
            </a:solidFill>
          </a:endParaRPr>
        </a:p>
      </dsp:txBody>
      <dsp:txXfrm rot="-5400000">
        <a:off x="2032567" y="1267495"/>
        <a:ext cx="754892" cy="867692"/>
      </dsp:txXfrm>
    </dsp:sp>
    <dsp:sp modelId="{8503165D-B0BA-4C66-A05A-99EA96963ED3}">
      <dsp:nvSpPr>
        <dsp:cNvPr id="0" name=""/>
        <dsp:cNvSpPr/>
      </dsp:nvSpPr>
      <dsp:spPr>
        <a:xfrm>
          <a:off x="454869" y="1323170"/>
          <a:ext cx="1361415" cy="756342"/>
        </a:xfrm>
        <a:prstGeom prst="rect">
          <a:avLst/>
        </a:prstGeom>
        <a:noFill/>
        <a:ln>
          <a:noFill/>
        </a:ln>
        <a:effectLst/>
      </dsp:spPr>
      <dsp:style>
        <a:lnRef idx="0">
          <a:scrgbClr r="0" g="0" b="0"/>
        </a:lnRef>
        <a:fillRef idx="0">
          <a:scrgbClr r="0" g="0" b="0"/>
        </a:fillRef>
        <a:effectRef idx="0">
          <a:scrgbClr r="0" g="0" b="0"/>
        </a:effectRef>
        <a:fontRef idx="minor"/>
      </dsp:style>
    </dsp:sp>
    <dsp:sp modelId="{EA69465C-587B-4DA0-9E38-C14B3C8704B9}">
      <dsp:nvSpPr>
        <dsp:cNvPr id="0" name=""/>
        <dsp:cNvSpPr/>
      </dsp:nvSpPr>
      <dsp:spPr>
        <a:xfrm rot="5400000">
          <a:off x="2964160" y="1152993"/>
          <a:ext cx="1260570" cy="1096696"/>
        </a:xfrm>
        <a:prstGeom prst="hexagon">
          <a:avLst>
            <a:gd name="adj" fmla="val 25000"/>
            <a:gd name="vf" fmla="val 1154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216999" y="1267495"/>
        <a:ext cx="754892" cy="867692"/>
      </dsp:txXfrm>
    </dsp:sp>
    <dsp:sp modelId="{0A38F0E1-94DC-47AA-92BE-95FF8DA1F565}">
      <dsp:nvSpPr>
        <dsp:cNvPr id="0" name=""/>
        <dsp:cNvSpPr/>
      </dsp:nvSpPr>
      <dsp:spPr>
        <a:xfrm rot="5400000">
          <a:off x="2374213" y="2222965"/>
          <a:ext cx="1260570" cy="1096696"/>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الاعتماد المفرط على الأتمتة</a:t>
          </a:r>
          <a:endParaRPr lang="en-US" sz="1600" b="1" kern="1200" dirty="0">
            <a:solidFill>
              <a:schemeClr val="tx1"/>
            </a:solidFill>
          </a:endParaRPr>
        </a:p>
      </dsp:txBody>
      <dsp:txXfrm rot="-5400000">
        <a:off x="2627052" y="2337467"/>
        <a:ext cx="754892" cy="867692"/>
      </dsp:txXfrm>
    </dsp:sp>
    <dsp:sp modelId="{B935FFC2-2CED-4C87-891A-8E72130D5967}">
      <dsp:nvSpPr>
        <dsp:cNvPr id="0" name=""/>
        <dsp:cNvSpPr/>
      </dsp:nvSpPr>
      <dsp:spPr>
        <a:xfrm>
          <a:off x="3586126" y="2393142"/>
          <a:ext cx="1406796" cy="756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Over-Reliance on Automation</a:t>
          </a:r>
        </a:p>
      </dsp:txBody>
      <dsp:txXfrm>
        <a:off x="3586126" y="2393142"/>
        <a:ext cx="1406796" cy="756342"/>
      </dsp:txXfrm>
    </dsp:sp>
    <dsp:sp modelId="{9E7C1D58-450E-4E7F-A859-FA409C706ECF}">
      <dsp:nvSpPr>
        <dsp:cNvPr id="0" name=""/>
        <dsp:cNvSpPr/>
      </dsp:nvSpPr>
      <dsp:spPr>
        <a:xfrm rot="5400000">
          <a:off x="1189781" y="2222965"/>
          <a:ext cx="1260570" cy="1096696"/>
        </a:xfrm>
        <a:prstGeom prst="hexagon">
          <a:avLst>
            <a:gd name="adj" fmla="val 25000"/>
            <a:gd name="vf" fmla="val 1154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bg1"/>
            </a:solidFill>
          </a:endParaRPr>
        </a:p>
      </dsp:txBody>
      <dsp:txXfrm rot="-5400000">
        <a:off x="1442620" y="2337467"/>
        <a:ext cx="754892" cy="867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B6A50-D69B-412B-9037-F6EF9089BD3B}">
      <dsp:nvSpPr>
        <dsp:cNvPr id="0" name=""/>
        <dsp:cNvSpPr/>
      </dsp:nvSpPr>
      <dsp:spPr>
        <a:xfrm rot="5400000">
          <a:off x="2428018" y="78050"/>
          <a:ext cx="1192969" cy="1037883"/>
        </a:xfrm>
        <a:prstGeom prst="hexagon">
          <a:avLst>
            <a:gd name="adj" fmla="val 25000"/>
            <a:gd name="vf" fmla="val 11547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ar-DZ" sz="1300" kern="1200" dirty="0"/>
            <a:t>استبدال الوظائف</a:t>
          </a:r>
          <a:endParaRPr lang="en-US" sz="1300" kern="1200" dirty="0"/>
        </a:p>
      </dsp:txBody>
      <dsp:txXfrm rot="-5400000">
        <a:off x="2667298" y="186411"/>
        <a:ext cx="714409" cy="821161"/>
      </dsp:txXfrm>
    </dsp:sp>
    <dsp:sp modelId="{441D26D6-BE14-4723-8C63-90CFE0348BA6}">
      <dsp:nvSpPr>
        <dsp:cNvPr id="0" name=""/>
        <dsp:cNvSpPr/>
      </dsp:nvSpPr>
      <dsp:spPr>
        <a:xfrm>
          <a:off x="3574939" y="239101"/>
          <a:ext cx="1331354" cy="715781"/>
        </a:xfrm>
        <a:prstGeom prst="rect">
          <a:avLst/>
        </a:prstGeom>
        <a:noFill/>
        <a:ln>
          <a:noFill/>
        </a:ln>
        <a:effectLst/>
      </dsp:spPr>
      <dsp:style>
        <a:lnRef idx="0">
          <a:scrgbClr r="0" g="0" b="0"/>
        </a:lnRef>
        <a:fillRef idx="0">
          <a:scrgbClr r="0" g="0" b="0"/>
        </a:fillRef>
        <a:effectRef idx="0">
          <a:scrgbClr r="0" g="0" b="0"/>
        </a:effectRef>
        <a:fontRef idx="minor"/>
      </dsp:style>
    </dsp:sp>
    <dsp:sp modelId="{4F62D8D1-C2D8-48B2-B2F8-C2C5EE8F6AD9}">
      <dsp:nvSpPr>
        <dsp:cNvPr id="0" name=""/>
        <dsp:cNvSpPr/>
      </dsp:nvSpPr>
      <dsp:spPr>
        <a:xfrm rot="5400000">
          <a:off x="1307104" y="78050"/>
          <a:ext cx="1192969" cy="1037883"/>
        </a:xfrm>
        <a:prstGeom prst="hexagon">
          <a:avLst>
            <a:gd name="adj" fmla="val 25000"/>
            <a:gd name="vf" fmla="val 115470"/>
          </a:avLst>
        </a:prstGeom>
        <a:solidFill>
          <a:schemeClr val="accent3">
            <a:shade val="80000"/>
            <a:hueOff val="-9898"/>
            <a:satOff val="2642"/>
            <a:lumOff val="6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546384" y="186411"/>
        <a:ext cx="714409" cy="821161"/>
      </dsp:txXfrm>
    </dsp:sp>
    <dsp:sp modelId="{DF6C685F-15A5-4339-B8C9-BA69B6734F09}">
      <dsp:nvSpPr>
        <dsp:cNvPr id="0" name=""/>
        <dsp:cNvSpPr/>
      </dsp:nvSpPr>
      <dsp:spPr>
        <a:xfrm rot="5400000">
          <a:off x="1865413" y="1090643"/>
          <a:ext cx="1192969" cy="1037883"/>
        </a:xfrm>
        <a:prstGeom prst="hexagon">
          <a:avLst>
            <a:gd name="adj" fmla="val 25000"/>
            <a:gd name="vf" fmla="val 115470"/>
          </a:avLst>
        </a:prstGeom>
        <a:solidFill>
          <a:schemeClr val="accent3">
            <a:shade val="80000"/>
            <a:hueOff val="-19796"/>
            <a:satOff val="5283"/>
            <a:lumOff val="12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ar-DZ" sz="1300" kern="1200" dirty="0"/>
            <a:t>التضليل والتلاعب</a:t>
          </a:r>
          <a:endParaRPr lang="en-US" sz="1300" kern="1200" dirty="0"/>
        </a:p>
      </dsp:txBody>
      <dsp:txXfrm rot="-5400000">
        <a:off x="2104693" y="1199004"/>
        <a:ext cx="714409" cy="821161"/>
      </dsp:txXfrm>
    </dsp:sp>
    <dsp:sp modelId="{6B5E8A6A-520D-4EAF-8CAC-579C226A48AC}">
      <dsp:nvSpPr>
        <dsp:cNvPr id="0" name=""/>
        <dsp:cNvSpPr/>
      </dsp:nvSpPr>
      <dsp:spPr>
        <a:xfrm>
          <a:off x="611602" y="1251694"/>
          <a:ext cx="1288407" cy="715781"/>
        </a:xfrm>
        <a:prstGeom prst="rect">
          <a:avLst/>
        </a:prstGeom>
        <a:noFill/>
        <a:ln>
          <a:noFill/>
        </a:ln>
        <a:effectLst/>
      </dsp:spPr>
      <dsp:style>
        <a:lnRef idx="0">
          <a:scrgbClr r="0" g="0" b="0"/>
        </a:lnRef>
        <a:fillRef idx="0">
          <a:scrgbClr r="0" g="0" b="0"/>
        </a:fillRef>
        <a:effectRef idx="0">
          <a:scrgbClr r="0" g="0" b="0"/>
        </a:effectRef>
        <a:fontRef idx="minor"/>
      </dsp:style>
    </dsp:sp>
    <dsp:sp modelId="{98C367EF-E706-4288-9D3A-07D8B27A724A}">
      <dsp:nvSpPr>
        <dsp:cNvPr id="0" name=""/>
        <dsp:cNvSpPr/>
      </dsp:nvSpPr>
      <dsp:spPr>
        <a:xfrm rot="5400000">
          <a:off x="2986328" y="1090643"/>
          <a:ext cx="1192969" cy="1037883"/>
        </a:xfrm>
        <a:prstGeom prst="hexagon">
          <a:avLst>
            <a:gd name="adj" fmla="val 25000"/>
            <a:gd name="vf" fmla="val 115470"/>
          </a:avLst>
        </a:prstGeom>
        <a:solidFill>
          <a:schemeClr val="accent3">
            <a:shade val="80000"/>
            <a:hueOff val="-29695"/>
            <a:satOff val="7925"/>
            <a:lumOff val="182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225608" y="1199004"/>
        <a:ext cx="714409" cy="821161"/>
      </dsp:txXfrm>
    </dsp:sp>
    <dsp:sp modelId="{CAA7AB38-8ADE-40C5-9224-A83D3D8B0592}">
      <dsp:nvSpPr>
        <dsp:cNvPr id="0" name=""/>
        <dsp:cNvSpPr/>
      </dsp:nvSpPr>
      <dsp:spPr>
        <a:xfrm rot="5400000">
          <a:off x="2428018" y="2103235"/>
          <a:ext cx="1192969" cy="1037883"/>
        </a:xfrm>
        <a:prstGeom prst="hexagon">
          <a:avLst>
            <a:gd name="adj" fmla="val 25000"/>
            <a:gd name="vf" fmla="val 115470"/>
          </a:avLst>
        </a:prstGeom>
        <a:solidFill>
          <a:schemeClr val="accent3">
            <a:shade val="80000"/>
            <a:hueOff val="-39593"/>
            <a:satOff val="10566"/>
            <a:lumOff val="24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ar-DZ" sz="1300" kern="1200" dirty="0"/>
            <a:t>المراقبة الخصوصية</a:t>
          </a:r>
          <a:endParaRPr lang="en-US" sz="1300" kern="1200" dirty="0"/>
        </a:p>
      </dsp:txBody>
      <dsp:txXfrm rot="-5400000">
        <a:off x="2667298" y="2211596"/>
        <a:ext cx="714409" cy="821161"/>
      </dsp:txXfrm>
    </dsp:sp>
    <dsp:sp modelId="{3E0EED53-B9C9-4965-BC93-5DD930298391}">
      <dsp:nvSpPr>
        <dsp:cNvPr id="0" name=""/>
        <dsp:cNvSpPr/>
      </dsp:nvSpPr>
      <dsp:spPr>
        <a:xfrm>
          <a:off x="3574939" y="2264286"/>
          <a:ext cx="1331354" cy="715781"/>
        </a:xfrm>
        <a:prstGeom prst="rect">
          <a:avLst/>
        </a:prstGeom>
        <a:noFill/>
        <a:ln>
          <a:noFill/>
        </a:ln>
        <a:effectLst/>
      </dsp:spPr>
      <dsp:style>
        <a:lnRef idx="0">
          <a:scrgbClr r="0" g="0" b="0"/>
        </a:lnRef>
        <a:fillRef idx="0">
          <a:scrgbClr r="0" g="0" b="0"/>
        </a:fillRef>
        <a:effectRef idx="0">
          <a:scrgbClr r="0" g="0" b="0"/>
        </a:effectRef>
        <a:fontRef idx="minor"/>
      </dsp:style>
    </dsp:sp>
    <dsp:sp modelId="{E7B2CFD3-D2F6-4741-A2C9-5E3F76C9AD48}">
      <dsp:nvSpPr>
        <dsp:cNvPr id="0" name=""/>
        <dsp:cNvSpPr/>
      </dsp:nvSpPr>
      <dsp:spPr>
        <a:xfrm rot="5400000">
          <a:off x="1307104" y="2103235"/>
          <a:ext cx="1192969" cy="1037883"/>
        </a:xfrm>
        <a:prstGeom prst="hexagon">
          <a:avLst>
            <a:gd name="adj" fmla="val 25000"/>
            <a:gd name="vf" fmla="val 115470"/>
          </a:avLst>
        </a:prstGeom>
        <a:solidFill>
          <a:schemeClr val="accent3">
            <a:shade val="80000"/>
            <a:hueOff val="-49491"/>
            <a:satOff val="13208"/>
            <a:lumOff val="30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546384" y="2211596"/>
        <a:ext cx="714409" cy="82116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t>5/24/2025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t>‹#›</a:t>
            </a:fld>
            <a:endParaRPr lang="en-US" dirty="0"/>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963ED7B-F282-42DA-DF6C-E1A22A0963AD}"/>
              </a:ext>
            </a:extLst>
          </p:cNvPr>
          <p:cNvCxnSpPr>
            <a:cxnSpLocks/>
          </p:cNvCxnSpPr>
          <p:nvPr userDrawn="1"/>
        </p:nvCxnSpPr>
        <p:spPr>
          <a:xfrm flipH="1" flipV="1">
            <a:off x="5861535" y="0"/>
            <a:ext cx="1556021" cy="646938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3E5A8C65-DAAF-1BA1-B402-11FC946C6096}"/>
              </a:ext>
            </a:extLst>
          </p:cNvPr>
          <p:cNvSpPr>
            <a:spLocks noGrp="1"/>
          </p:cNvSpPr>
          <p:nvPr>
            <p:ph type="pic" sz="quarter" idx="10"/>
          </p:nvPr>
        </p:nvSpPr>
        <p:spPr>
          <a:xfrm flipH="1">
            <a:off x="0" y="0"/>
            <a:ext cx="7024495" cy="6858000"/>
          </a:xfrm>
          <a:custGeom>
            <a:avLst/>
            <a:gdLst>
              <a:gd name="connsiteX0" fmla="*/ 7024495 w 7024495"/>
              <a:gd name="connsiteY0" fmla="*/ 0 h 6858000"/>
              <a:gd name="connsiteX1" fmla="*/ 1701752 w 7024495"/>
              <a:gd name="connsiteY1" fmla="*/ 0 h 6858000"/>
              <a:gd name="connsiteX2" fmla="*/ 0 w 7024495"/>
              <a:gd name="connsiteY2" fmla="*/ 6837396 h 6858000"/>
              <a:gd name="connsiteX3" fmla="*/ 0 w 7024495"/>
              <a:gd name="connsiteY3" fmla="*/ 6858000 h 6858000"/>
              <a:gd name="connsiteX4" fmla="*/ 7024495 w 702449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495" h="6858000">
                <a:moveTo>
                  <a:pt x="7024495" y="0"/>
                </a:moveTo>
                <a:lnTo>
                  <a:pt x="1701752" y="0"/>
                </a:lnTo>
                <a:lnTo>
                  <a:pt x="0" y="6837396"/>
                </a:lnTo>
                <a:lnTo>
                  <a:pt x="0" y="6858000"/>
                </a:lnTo>
                <a:lnTo>
                  <a:pt x="7024495" y="6858000"/>
                </a:lnTo>
                <a:close/>
              </a:path>
            </a:pathLst>
          </a:custGeom>
        </p:spPr>
        <p:txBody>
          <a:bodyPr wrap="square" anchor="t">
            <a:noAutofit/>
          </a:bodyPr>
          <a:lstStyle>
            <a:lvl1pPr marL="0" indent="0" algn="ctr">
              <a:buNone/>
              <a:defRPr/>
            </a:lvl1pPr>
          </a:lstStyle>
          <a:p>
            <a:endParaRPr lang="en-US" dirty="0"/>
          </a:p>
        </p:txBody>
      </p:sp>
      <p:sp>
        <p:nvSpPr>
          <p:cNvPr id="6" name="Title 5">
            <a:extLst>
              <a:ext uri="{FF2B5EF4-FFF2-40B4-BE49-F238E27FC236}">
                <a16:creationId xmlns:a16="http://schemas.microsoft.com/office/drawing/2014/main" id="{D181CB1F-4A11-0F01-BFFC-C34C900A30BA}"/>
              </a:ext>
            </a:extLst>
          </p:cNvPr>
          <p:cNvSpPr>
            <a:spLocks noGrp="1"/>
          </p:cNvSpPr>
          <p:nvPr>
            <p:ph type="title"/>
          </p:nvPr>
        </p:nvSpPr>
        <p:spPr>
          <a:xfrm>
            <a:off x="4078706" y="2456733"/>
            <a:ext cx="8124873" cy="1639939"/>
          </a:xfrm>
          <a:custGeom>
            <a:avLst/>
            <a:gdLst>
              <a:gd name="connsiteX0" fmla="*/ 0 w 8124873"/>
              <a:gd name="connsiteY0" fmla="*/ 0 h 1639939"/>
              <a:gd name="connsiteX1" fmla="*/ 7391297 w 8124873"/>
              <a:gd name="connsiteY1" fmla="*/ 0 h 1639939"/>
              <a:gd name="connsiteX2" fmla="*/ 7794750 w 8124873"/>
              <a:gd name="connsiteY2" fmla="*/ 0 h 1639939"/>
              <a:gd name="connsiteX3" fmla="*/ 8124873 w 8124873"/>
              <a:gd name="connsiteY3" fmla="*/ 0 h 1639939"/>
              <a:gd name="connsiteX4" fmla="*/ 8124873 w 8124873"/>
              <a:gd name="connsiteY4" fmla="*/ 1639939 h 1639939"/>
              <a:gd name="connsiteX5" fmla="*/ 7391297 w 8124873"/>
              <a:gd name="connsiteY5" fmla="*/ 1639939 h 1639939"/>
              <a:gd name="connsiteX6" fmla="*/ 7391297 w 8124873"/>
              <a:gd name="connsiteY6" fmla="*/ 1639938 h 1639939"/>
              <a:gd name="connsiteX7" fmla="*/ 318542 w 8124873"/>
              <a:gd name="connsiteY7" fmla="*/ 1639938 h 163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4873" h="1639939">
                <a:moveTo>
                  <a:pt x="0" y="0"/>
                </a:moveTo>
                <a:lnTo>
                  <a:pt x="7391297" y="0"/>
                </a:lnTo>
                <a:lnTo>
                  <a:pt x="7794750" y="0"/>
                </a:lnTo>
                <a:lnTo>
                  <a:pt x="8124873" y="0"/>
                </a:lnTo>
                <a:lnTo>
                  <a:pt x="8124873" y="1639939"/>
                </a:lnTo>
                <a:lnTo>
                  <a:pt x="7391297" y="1639939"/>
                </a:lnTo>
                <a:lnTo>
                  <a:pt x="7391297" y="1639938"/>
                </a:lnTo>
                <a:lnTo>
                  <a:pt x="318542" y="1639938"/>
                </a:lnTo>
                <a:close/>
              </a:path>
            </a:pathLst>
          </a:custGeom>
          <a:solidFill>
            <a:schemeClr val="accent2"/>
          </a:solidFill>
        </p:spPr>
        <p:txBody>
          <a:bodyPr wrap="square" lIns="320040" rIns="914400">
            <a:noAutofit/>
          </a:bodyPr>
          <a:lstStyle>
            <a:lvl1pPr algn="r">
              <a:defRPr sz="3200" cap="all" spc="3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543800" y="4398264"/>
            <a:ext cx="3913632" cy="2066544"/>
          </a:xfrm>
        </p:spPr>
        <p:txBody>
          <a:bodyPr>
            <a:normAutofit/>
          </a:bodyPr>
          <a:lstStyle>
            <a:lvl1pPr marL="0" indent="0" algn="r">
              <a:buNone/>
              <a:defRPr sz="2400" spc="14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3170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72D93E-C550-4461-E6B7-EBCA7CAEC8DF}"/>
              </a:ext>
            </a:extLst>
          </p:cNvPr>
          <p:cNvCxnSpPr>
            <a:cxnSpLocks/>
          </p:cNvCxnSpPr>
          <p:nvPr userDrawn="1"/>
        </p:nvCxnSpPr>
        <p:spPr>
          <a:xfrm rot="10800000" flipV="1">
            <a:off x="0" y="0"/>
            <a:ext cx="1006763" cy="34514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le 21">
            <a:extLst>
              <a:ext uri="{FF2B5EF4-FFF2-40B4-BE49-F238E27FC236}">
                <a16:creationId xmlns:a16="http://schemas.microsoft.com/office/drawing/2014/main" id="{3A7F7468-D0CF-4B30-965A-D9066D6C288F}"/>
              </a:ext>
            </a:extLst>
          </p:cNvPr>
          <p:cNvSpPr>
            <a:spLocks noGrp="1"/>
          </p:cNvSpPr>
          <p:nvPr>
            <p:ph type="ctrTitle"/>
          </p:nvPr>
        </p:nvSpPr>
        <p:spPr>
          <a:xfrm>
            <a:off x="6610" y="824686"/>
            <a:ext cx="715415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lIns="914400" rIns="0" anchor="ctr">
            <a:noAutofit/>
          </a:bodyPr>
          <a:lstStyle>
            <a:lvl1pPr algn="l">
              <a:lnSpc>
                <a:spcPct val="100000"/>
              </a:lnSpc>
              <a:defRPr sz="3200" cap="all" spc="300" baseline="0">
                <a:solidFill>
                  <a:schemeClr val="bg1"/>
                </a:solidFill>
                <a:latin typeface="+mj-lt"/>
              </a:defRPr>
            </a:lvl1pPr>
          </a:lstStyle>
          <a:p>
            <a:endParaRPr lang="en-US" dirty="0"/>
          </a:p>
        </p:txBody>
      </p:sp>
      <p:sp>
        <p:nvSpPr>
          <p:cNvPr id="8" name="Content Placeholder 27">
            <a:extLst>
              <a:ext uri="{FF2B5EF4-FFF2-40B4-BE49-F238E27FC236}">
                <a16:creationId xmlns:a16="http://schemas.microsoft.com/office/drawing/2014/main" id="{F44119C9-6F5C-7546-AD19-0BF20ADDC75A}"/>
              </a:ext>
            </a:extLst>
          </p:cNvPr>
          <p:cNvSpPr>
            <a:spLocks noGrp="1"/>
          </p:cNvSpPr>
          <p:nvPr>
            <p:ph sz="quarter" idx="16"/>
          </p:nvPr>
        </p:nvSpPr>
        <p:spPr>
          <a:xfrm>
            <a:off x="7955280" y="822960"/>
            <a:ext cx="3447288" cy="1636776"/>
          </a:xfrm>
        </p:spPr>
        <p:txBody>
          <a:bodyPr/>
          <a:lstStyle>
            <a:lvl1pPr marL="0" indent="0" algn="l">
              <a:lnSpc>
                <a:spcPct val="90000"/>
              </a:lnSpc>
              <a:buNone/>
              <a:defRPr sz="1800" b="0" i="0" cap="none" spc="100" baseline="0">
                <a:solidFill>
                  <a:schemeClr val="tx1"/>
                </a:solidFill>
              </a:defRPr>
            </a:lvl1pPr>
            <a:lvl2pPr marL="0" indent="0" algn="l">
              <a:lnSpc>
                <a:spcPct val="90000"/>
              </a:lnSpc>
              <a:spcBef>
                <a:spcPts val="1000"/>
              </a:spcBef>
              <a:buNone/>
              <a:defRPr sz="1800" spc="100">
                <a:solidFill>
                  <a:schemeClr val="tx1"/>
                </a:solidFill>
              </a:defRPr>
            </a:lvl2pPr>
            <a:lvl3pPr marL="283464" indent="-283464" algn="l">
              <a:lnSpc>
                <a:spcPct val="90000"/>
              </a:lnSpc>
              <a:spcBef>
                <a:spcPts val="1000"/>
              </a:spcBef>
              <a:defRPr sz="1800" spc="100">
                <a:solidFill>
                  <a:schemeClr val="tx1"/>
                </a:solidFill>
              </a:defRPr>
            </a:lvl3pPr>
            <a:lvl4pPr marL="1097280" indent="-347472" algn="l">
              <a:lnSpc>
                <a:spcPct val="100000"/>
              </a:lnSpc>
              <a:defRPr sz="1600">
                <a:solidFill>
                  <a:schemeClr val="tx1"/>
                </a:solidFill>
              </a:defRPr>
            </a:lvl4pPr>
            <a:lvl5pPr marL="1463040" indent="-347472" algn="l">
              <a:lnSpc>
                <a:spcPct val="100000"/>
              </a:lnSpc>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640080" y="2834640"/>
            <a:ext cx="10963656" cy="3364992"/>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C383A65A-D347-71C9-F4A2-8F5D4497FD4D}"/>
              </a:ext>
            </a:extLst>
          </p:cNvPr>
          <p:cNvCxnSpPr>
            <a:cxnSpLocks/>
          </p:cNvCxnSpPr>
          <p:nvPr userDrawn="1"/>
        </p:nvCxnSpPr>
        <p:spPr>
          <a:xfrm flipH="1">
            <a:off x="10402380" y="745435"/>
            <a:ext cx="1783010" cy="611256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4A08CD67-7152-A02B-8A2F-B44E9CCAD7F9}"/>
              </a:ext>
            </a:extLst>
          </p:cNvPr>
          <p:cNvSpPr>
            <a:spLocks noGrp="1"/>
          </p:cNvSpPr>
          <p:nvPr>
            <p:ph type="dt" sz="half" idx="17"/>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341E31B1-712C-1978-83E4-9E3ECD078436}"/>
              </a:ext>
            </a:extLst>
          </p:cNvPr>
          <p:cNvSpPr>
            <a:spLocks noGrp="1"/>
          </p:cNvSpPr>
          <p:nvPr>
            <p:ph type="ftr" sz="quarter" idx="18"/>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9D591037-E4B7-3E09-BA80-2781FA313B2B}"/>
              </a:ext>
            </a:extLst>
          </p:cNvPr>
          <p:cNvSpPr>
            <a:spLocks noGrp="1"/>
          </p:cNvSpPr>
          <p:nvPr>
            <p:ph type="sldNum" sz="quarter" idx="19"/>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6017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5DB38D4-7FDC-CF1E-11BB-77F17318EA0F}"/>
              </a:ext>
            </a:extLst>
          </p:cNvPr>
          <p:cNvCxnSpPr>
            <a:cxnSpLocks/>
          </p:cNvCxnSpPr>
          <p:nvPr userDrawn="1"/>
        </p:nvCxnSpPr>
        <p:spPr>
          <a:xfrm>
            <a:off x="11358643" y="-1"/>
            <a:ext cx="815945" cy="265825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DD9C70C7-DFF6-E2A2-DE7B-BC92ABB79139}"/>
              </a:ext>
            </a:extLst>
          </p:cNvPr>
          <p:cNvSpPr>
            <a:spLocks noGrp="1"/>
          </p:cNvSpPr>
          <p:nvPr>
            <p:ph type="title"/>
          </p:nvPr>
        </p:nvSpPr>
        <p:spPr>
          <a:xfrm>
            <a:off x="0" y="824684"/>
            <a:ext cx="11605600" cy="1639937"/>
          </a:xfrm>
          <a:custGeom>
            <a:avLst/>
            <a:gdLst>
              <a:gd name="connsiteX0" fmla="*/ 0 w 11605600"/>
              <a:gd name="connsiteY0" fmla="*/ 0 h 1639937"/>
              <a:gd name="connsiteX1" fmla="*/ 11094087 w 11605600"/>
              <a:gd name="connsiteY1" fmla="*/ 0 h 1639937"/>
              <a:gd name="connsiteX2" fmla="*/ 11605600 w 11605600"/>
              <a:gd name="connsiteY2" fmla="*/ 1639937 h 1639937"/>
              <a:gd name="connsiteX3" fmla="*/ 0 w 11605600"/>
              <a:gd name="connsiteY3" fmla="*/ 1639937 h 1639937"/>
            </a:gdLst>
            <a:ahLst/>
            <a:cxnLst>
              <a:cxn ang="0">
                <a:pos x="connsiteX0" y="connsiteY0"/>
              </a:cxn>
              <a:cxn ang="0">
                <a:pos x="connsiteX1" y="connsiteY1"/>
              </a:cxn>
              <a:cxn ang="0">
                <a:pos x="connsiteX2" y="connsiteY2"/>
              </a:cxn>
              <a:cxn ang="0">
                <a:pos x="connsiteX3" y="connsiteY3"/>
              </a:cxn>
            </a:cxnLst>
            <a:rect l="l" t="t" r="r" b="b"/>
            <a:pathLst>
              <a:path w="11605600" h="1639937">
                <a:moveTo>
                  <a:pt x="0" y="0"/>
                </a:moveTo>
                <a:lnTo>
                  <a:pt x="11094087" y="0"/>
                </a:lnTo>
                <a:lnTo>
                  <a:pt x="11605600" y="1639937"/>
                </a:lnTo>
                <a:lnTo>
                  <a:pt x="0" y="1639937"/>
                </a:lnTo>
                <a:close/>
              </a:path>
            </a:pathLst>
          </a:custGeom>
          <a:solidFill>
            <a:schemeClr val="accent2"/>
          </a:solidFill>
        </p:spPr>
        <p:txBody>
          <a:bodyPr wrap="square" lIns="914400">
            <a:noAutofit/>
          </a:bodyPr>
          <a:lstStyle>
            <a:lvl1pPr>
              <a:defRPr sz="3200" cap="all" spc="300" baseline="0">
                <a:solidFill>
                  <a:schemeClr val="bg1"/>
                </a:solidFill>
              </a:defRPr>
            </a:lvl1pPr>
          </a:lstStyle>
          <a:p>
            <a:r>
              <a:rPr lang="en-US" dirty="0"/>
              <a:t>Click to edit Master title style</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640080" y="2834640"/>
            <a:ext cx="10963656" cy="3364992"/>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Date Placeholder 26">
            <a:extLst>
              <a:ext uri="{FF2B5EF4-FFF2-40B4-BE49-F238E27FC236}">
                <a16:creationId xmlns:a16="http://schemas.microsoft.com/office/drawing/2014/main" id="{DA7886EF-42A0-8181-94BD-571DD643FAE5}"/>
              </a:ext>
            </a:extLst>
          </p:cNvPr>
          <p:cNvSpPr>
            <a:spLocks noGrp="1"/>
          </p:cNvSpPr>
          <p:nvPr>
            <p:ph type="dt" sz="half" idx="16"/>
          </p:nvPr>
        </p:nvSpPr>
        <p:spPr/>
        <p:txBody>
          <a:bodyPr/>
          <a:lstStyle/>
          <a:p>
            <a:r>
              <a:rPr lang="en-US"/>
              <a:t>20XX</a:t>
            </a:r>
            <a:endParaRPr lang="en-US" dirty="0"/>
          </a:p>
        </p:txBody>
      </p:sp>
      <p:sp>
        <p:nvSpPr>
          <p:cNvPr id="28" name="Footer Placeholder 27">
            <a:extLst>
              <a:ext uri="{FF2B5EF4-FFF2-40B4-BE49-F238E27FC236}">
                <a16:creationId xmlns:a16="http://schemas.microsoft.com/office/drawing/2014/main" id="{F0088F06-F129-FC4D-62B9-F84E6E9D71FD}"/>
              </a:ext>
            </a:extLst>
          </p:cNvPr>
          <p:cNvSpPr>
            <a:spLocks noGrp="1"/>
          </p:cNvSpPr>
          <p:nvPr>
            <p:ph type="ftr" sz="quarter" idx="17"/>
          </p:nvPr>
        </p:nvSpPr>
        <p:spPr/>
        <p:txBody>
          <a:bodyPr/>
          <a:lstStyle/>
          <a:p>
            <a:r>
              <a:rPr lang="en-US" dirty="0"/>
              <a:t>PRESENTATION TITLE</a:t>
            </a:r>
          </a:p>
        </p:txBody>
      </p:sp>
      <p:sp>
        <p:nvSpPr>
          <p:cNvPr id="30" name="Slide Number Placeholder 29">
            <a:extLst>
              <a:ext uri="{FF2B5EF4-FFF2-40B4-BE49-F238E27FC236}">
                <a16:creationId xmlns:a16="http://schemas.microsoft.com/office/drawing/2014/main" id="{FD5AF822-23A2-2003-F247-1F8A8971B638}"/>
              </a:ext>
            </a:extLst>
          </p:cNvPr>
          <p:cNvSpPr>
            <a:spLocks noGrp="1"/>
          </p:cNvSpPr>
          <p:nvPr>
            <p:ph type="sldNum" sz="quarter" idx="18"/>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570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58662D7-CF46-F937-6492-FE3D6164B073}"/>
              </a:ext>
            </a:extLst>
          </p:cNvPr>
          <p:cNvSpPr>
            <a:spLocks noGrp="1"/>
          </p:cNvSpPr>
          <p:nvPr>
            <p:ph type="ctrTitle"/>
          </p:nvPr>
        </p:nvSpPr>
        <p:spPr>
          <a:xfrm>
            <a:off x="0" y="864409"/>
            <a:ext cx="10308779" cy="1639937"/>
          </a:xfrm>
          <a:custGeom>
            <a:avLst/>
            <a:gdLst>
              <a:gd name="connsiteX0" fmla="*/ 0 w 10191549"/>
              <a:gd name="connsiteY0" fmla="*/ 0 h 1639937"/>
              <a:gd name="connsiteX1" fmla="*/ 135109 w 10191549"/>
              <a:gd name="connsiteY1" fmla="*/ 0 h 1639937"/>
              <a:gd name="connsiteX2" fmla="*/ 826338 w 10191549"/>
              <a:gd name="connsiteY2" fmla="*/ 0 h 1639937"/>
              <a:gd name="connsiteX3" fmla="*/ 9743633 w 10191549"/>
              <a:gd name="connsiteY3" fmla="*/ 0 h 1639937"/>
              <a:gd name="connsiteX4" fmla="*/ 10191549 w 10191549"/>
              <a:gd name="connsiteY4" fmla="*/ 1639937 h 1639937"/>
              <a:gd name="connsiteX5" fmla="*/ 826338 w 10191549"/>
              <a:gd name="connsiteY5" fmla="*/ 1639937 h 1639937"/>
              <a:gd name="connsiteX6" fmla="*/ 583025 w 10191549"/>
              <a:gd name="connsiteY6" fmla="*/ 1639937 h 1639937"/>
              <a:gd name="connsiteX7" fmla="*/ 0 w 10191549"/>
              <a:gd name="connsiteY7" fmla="*/ 1639937 h 163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549" h="1639937">
                <a:moveTo>
                  <a:pt x="0" y="0"/>
                </a:moveTo>
                <a:lnTo>
                  <a:pt x="135109" y="0"/>
                </a:lnTo>
                <a:lnTo>
                  <a:pt x="826338" y="0"/>
                </a:lnTo>
                <a:lnTo>
                  <a:pt x="9743633" y="0"/>
                </a:lnTo>
                <a:lnTo>
                  <a:pt x="10191549" y="1639937"/>
                </a:lnTo>
                <a:lnTo>
                  <a:pt x="826338" y="1639937"/>
                </a:lnTo>
                <a:lnTo>
                  <a:pt x="583025" y="1639937"/>
                </a:lnTo>
                <a:lnTo>
                  <a:pt x="0" y="1639937"/>
                </a:lnTo>
                <a:close/>
              </a:path>
            </a:pathLst>
          </a:custGeom>
          <a:solidFill>
            <a:schemeClr val="bg1"/>
          </a:solidFill>
        </p:spPr>
        <p:txBody>
          <a:bodyPr wrap="square" lIns="914400" rIns="274320" anchor="ctr">
            <a:noAutofit/>
          </a:bodyPr>
          <a:lstStyle>
            <a:lvl1pPr algn="l">
              <a:defRPr sz="3200" cap="all" spc="300" baseline="0">
                <a:solidFill>
                  <a:schemeClr val="accent2"/>
                </a:solidFill>
                <a:latin typeface="+mj-lt"/>
              </a:defRPr>
            </a:lvl1pPr>
          </a:lstStyle>
          <a:p>
            <a:endParaRPr lang="en-US" dirty="0"/>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07208"/>
            <a:ext cx="2962656"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Font typeface="+mj-lt"/>
              <a:buNone/>
              <a:defRPr sz="1800" spc="100">
                <a:solidFill>
                  <a:schemeClr val="bg1"/>
                </a:solidFill>
              </a:defRPr>
            </a:lvl2pPr>
            <a:lvl3pPr marL="283464" indent="-283464">
              <a:lnSpc>
                <a:spcPct val="100000"/>
              </a:lnSpc>
              <a:spcBef>
                <a:spcPts val="1000"/>
              </a:spcBef>
              <a:buFont typeface="Arial" panose="020B0604020202020204" pitchFamily="34" charset="0"/>
              <a:buChar char="•"/>
              <a:defRPr sz="1800" spc="100">
                <a:solidFill>
                  <a:schemeClr val="bg1"/>
                </a:solidFill>
              </a:defRPr>
            </a:lvl3pPr>
            <a:lvl4pPr marL="548640" indent="-283464">
              <a:lnSpc>
                <a:spcPct val="100000"/>
              </a:lnSpc>
              <a:buFont typeface="Arial" panose="020B0604020202020204" pitchFamily="34" charset="0"/>
              <a:buChar char="•"/>
              <a:defRPr sz="1600" spc="100">
                <a:solidFill>
                  <a:schemeClr val="bg1"/>
                </a:solidFill>
              </a:defRPr>
            </a:lvl4pPr>
            <a:lvl5pPr marL="825246" indent="-285750">
              <a:lnSpc>
                <a:spcPct val="100000"/>
              </a:lnSpc>
              <a:buFont typeface="Arial" panose="020B0604020202020204" pitchFamily="34" charset="0"/>
              <a:buChar char="•"/>
              <a:defRPr sz="1600" spc="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4526280" y="2807208"/>
            <a:ext cx="5870448" cy="3776472"/>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548640" indent="-283464">
              <a:lnSpc>
                <a:spcPct val="100000"/>
              </a:lnSpc>
              <a:defRPr sz="1600" spc="100">
                <a:solidFill>
                  <a:schemeClr val="bg1"/>
                </a:solidFill>
              </a:defRPr>
            </a:lvl4pPr>
            <a:lvl5pPr marL="822960" indent="-283464">
              <a:lnSpc>
                <a:spcPct val="100000"/>
              </a:lnSpc>
              <a:defRPr sz="1600" spc="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27B84AAD-AEFA-72DF-A9D3-B05DB73AA347}"/>
              </a:ext>
            </a:extLst>
          </p:cNvPr>
          <p:cNvCxnSpPr>
            <a:cxnSpLocks/>
          </p:cNvCxnSpPr>
          <p:nvPr userDrawn="1"/>
        </p:nvCxnSpPr>
        <p:spPr>
          <a:xfrm flipH="1" flipV="1">
            <a:off x="10390909" y="0"/>
            <a:ext cx="1801091" cy="56378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5647ABC-651C-24EE-FF93-479691A878C2}"/>
              </a:ext>
            </a:extLst>
          </p:cNvPr>
          <p:cNvCxnSpPr>
            <a:cxnSpLocks/>
          </p:cNvCxnSpPr>
          <p:nvPr userDrawn="1"/>
        </p:nvCxnSpPr>
        <p:spPr>
          <a:xfrm flipH="1" flipV="1">
            <a:off x="0" y="3641100"/>
            <a:ext cx="1269089" cy="3216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F24174A-AF61-B3ED-D2D3-D4907E76EFD6}"/>
              </a:ext>
            </a:extLst>
          </p:cNvPr>
          <p:cNvSpPr>
            <a:spLocks noGrp="1"/>
          </p:cNvSpPr>
          <p:nvPr>
            <p:ph type="dt" sz="half" idx="17"/>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6D7635B1-52DB-F4F3-C150-16E791979B6B}"/>
              </a:ext>
            </a:extLst>
          </p:cNvPr>
          <p:cNvSpPr>
            <a:spLocks noGrp="1"/>
          </p:cNvSpPr>
          <p:nvPr>
            <p:ph type="ftr" sz="quarter" idx="18"/>
          </p:nvPr>
        </p:nvSpPr>
        <p:spPr/>
        <p:txBody>
          <a:bodyPr/>
          <a:lstStyle>
            <a:lvl1pPr>
              <a:defRPr>
                <a:solidFill>
                  <a:schemeClr val="bg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3BE7E41-6985-1806-6624-980D9A9DCBF4}"/>
              </a:ext>
            </a:extLst>
          </p:cNvPr>
          <p:cNvSpPr>
            <a:spLocks noGrp="1"/>
          </p:cNvSpPr>
          <p:nvPr>
            <p:ph type="sldNum" sz="quarter" idx="19"/>
          </p:nvPr>
        </p:nvSpPr>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0850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endParaRPr lang="en-US" dirty="0"/>
          </a:p>
        </p:txBody>
      </p:sp>
      <p:sp>
        <p:nvSpPr>
          <p:cNvPr id="16" name="Title 15">
            <a:extLst>
              <a:ext uri="{FF2B5EF4-FFF2-40B4-BE49-F238E27FC236}">
                <a16:creationId xmlns:a16="http://schemas.microsoft.com/office/drawing/2014/main" id="{48883C19-EC0B-F5B5-3520-45CB80393EB2}"/>
              </a:ext>
            </a:extLst>
          </p:cNvPr>
          <p:cNvSpPr>
            <a:spLocks noGrp="1"/>
          </p:cNvSpPr>
          <p:nvPr>
            <p:ph type="title"/>
          </p:nvPr>
        </p:nvSpPr>
        <p:spPr>
          <a:xfrm>
            <a:off x="0" y="879635"/>
            <a:ext cx="8261729" cy="1639938"/>
          </a:xfrm>
          <a:custGeom>
            <a:avLst/>
            <a:gdLst>
              <a:gd name="connsiteX0" fmla="*/ 0 w 8353169"/>
              <a:gd name="connsiteY0" fmla="*/ 0 h 1639938"/>
              <a:gd name="connsiteX1" fmla="*/ 693683 w 8353169"/>
              <a:gd name="connsiteY1" fmla="*/ 0 h 1639938"/>
              <a:gd name="connsiteX2" fmla="*/ 826338 w 8353169"/>
              <a:gd name="connsiteY2" fmla="*/ 0 h 1639938"/>
              <a:gd name="connsiteX3" fmla="*/ 8353169 w 8353169"/>
              <a:gd name="connsiteY3" fmla="*/ 0 h 1639938"/>
              <a:gd name="connsiteX4" fmla="*/ 8049138 w 8353169"/>
              <a:gd name="connsiteY4" fmla="*/ 1639938 h 1639938"/>
              <a:gd name="connsiteX5" fmla="*/ 826338 w 8353169"/>
              <a:gd name="connsiteY5" fmla="*/ 1639938 h 1639938"/>
              <a:gd name="connsiteX6" fmla="*/ 693683 w 8353169"/>
              <a:gd name="connsiteY6" fmla="*/ 1639938 h 1639938"/>
              <a:gd name="connsiteX7" fmla="*/ 0 w 8353169"/>
              <a:gd name="connsiteY7" fmla="*/ 1639938 h 16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3169" h="1639938">
                <a:moveTo>
                  <a:pt x="0" y="0"/>
                </a:moveTo>
                <a:lnTo>
                  <a:pt x="693683" y="0"/>
                </a:lnTo>
                <a:lnTo>
                  <a:pt x="826338" y="0"/>
                </a:lnTo>
                <a:lnTo>
                  <a:pt x="8353169" y="0"/>
                </a:lnTo>
                <a:lnTo>
                  <a:pt x="8049138" y="1639938"/>
                </a:lnTo>
                <a:lnTo>
                  <a:pt x="826338" y="1639938"/>
                </a:lnTo>
                <a:lnTo>
                  <a:pt x="693683" y="1639938"/>
                </a:lnTo>
                <a:lnTo>
                  <a:pt x="0" y="1639938"/>
                </a:lnTo>
                <a:close/>
              </a:path>
            </a:pathLst>
          </a:custGeom>
          <a:solidFill>
            <a:schemeClr val="accent2"/>
          </a:solidFill>
        </p:spPr>
        <p:txBody>
          <a:bodyPr wrap="square" lIns="914400">
            <a:noAutofit/>
          </a:bodyPr>
          <a:lstStyle>
            <a:lvl1pPr>
              <a:defRPr sz="3600" cap="all" spc="3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3816" y="2907792"/>
            <a:ext cx="2952599" cy="1781642"/>
          </a:xfrm>
        </p:spPr>
        <p:txBody>
          <a:bodyPr>
            <a:normAutofit/>
          </a:bodyPr>
          <a:lstStyle>
            <a:lvl1pPr marL="0" indent="0" algn="l">
              <a:buNone/>
              <a:defRPr sz="1800" spc="10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Straight Connector 13">
            <a:extLst>
              <a:ext uri="{FF2B5EF4-FFF2-40B4-BE49-F238E27FC236}">
                <a16:creationId xmlns:a16="http://schemas.microsoft.com/office/drawing/2014/main" id="{745B022C-E8CF-07D5-65AC-D3D3D5CC77A3}"/>
              </a:ext>
            </a:extLst>
          </p:cNvPr>
          <p:cNvCxnSpPr>
            <a:cxnSpLocks/>
          </p:cNvCxnSpPr>
          <p:nvPr userDrawn="1"/>
        </p:nvCxnSpPr>
        <p:spPr>
          <a:xfrm flipH="1">
            <a:off x="3868615" y="0"/>
            <a:ext cx="1000226" cy="40362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4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33265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411815-04EC-3B42-4164-952C53388853}"/>
              </a:ext>
            </a:extLst>
          </p:cNvPr>
          <p:cNvCxnSpPr>
            <a:cxnSpLocks/>
          </p:cNvCxnSpPr>
          <p:nvPr userDrawn="1"/>
        </p:nvCxnSpPr>
        <p:spPr>
          <a:xfrm flipV="1">
            <a:off x="4525226" y="0"/>
            <a:ext cx="826338" cy="345274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itle 31">
            <a:extLst>
              <a:ext uri="{FF2B5EF4-FFF2-40B4-BE49-F238E27FC236}">
                <a16:creationId xmlns:a16="http://schemas.microsoft.com/office/drawing/2014/main" id="{F6C27894-E7FC-B60E-EF80-41F0D47C64FC}"/>
              </a:ext>
            </a:extLst>
          </p:cNvPr>
          <p:cNvSpPr>
            <a:spLocks noGrp="1"/>
          </p:cNvSpPr>
          <p:nvPr>
            <p:ph type="ctrTitle"/>
          </p:nvPr>
        </p:nvSpPr>
        <p:spPr>
          <a:xfrm>
            <a:off x="0" y="82468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chemeClr val="accent2"/>
          </a:solidFill>
        </p:spPr>
        <p:txBody>
          <a:bodyPr wrap="square" lIns="914400" anchor="ctr">
            <a:noAutofit/>
          </a:bodyPr>
          <a:lstStyle>
            <a:lvl1pPr algn="l">
              <a:defRPr sz="3200" cap="all" spc="300" baseline="0">
                <a:solidFill>
                  <a:schemeClr val="bg1"/>
                </a:solidFill>
                <a:latin typeface="+mj-lt"/>
              </a:defRPr>
            </a:lvl1pPr>
          </a:lstStyle>
          <a:p>
            <a:r>
              <a:rPr lang="en-US" dirty="0"/>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850392" y="2770632"/>
            <a:ext cx="3383280" cy="3539265"/>
          </a:xfrm>
        </p:spPr>
        <p:txBody>
          <a:bodyPr>
            <a:normAutofit/>
          </a:bodyPr>
          <a:lstStyle>
            <a:lvl1pPr marL="0" indent="0" algn="l">
              <a:lnSpc>
                <a:spcPct val="100000"/>
              </a:lnSpc>
              <a:buNone/>
              <a:defRPr sz="1800" spc="10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1" name="Picture Placeholder 30">
            <a:extLst>
              <a:ext uri="{FF2B5EF4-FFF2-40B4-BE49-F238E27FC236}">
                <a16:creationId xmlns:a16="http://schemas.microsoft.com/office/drawing/2014/main" id="{665CDB64-A6D6-6F40-CFD6-29E72D8ABDC2}"/>
              </a:ext>
            </a:extLst>
          </p:cNvPr>
          <p:cNvSpPr>
            <a:spLocks noGrp="1"/>
          </p:cNvSpPr>
          <p:nvPr>
            <p:ph type="pic" sz="quarter" idx="13"/>
          </p:nvPr>
        </p:nvSpPr>
        <p:spPr>
          <a:xfrm>
            <a:off x="4315032" y="0"/>
            <a:ext cx="7876033" cy="6858000"/>
          </a:xfrm>
          <a:custGeom>
            <a:avLst/>
            <a:gdLst>
              <a:gd name="connsiteX0" fmla="*/ 1579547 w 7876033"/>
              <a:gd name="connsiteY0" fmla="*/ 0 h 6858000"/>
              <a:gd name="connsiteX1" fmla="*/ 7876033 w 7876033"/>
              <a:gd name="connsiteY1" fmla="*/ 0 h 6858000"/>
              <a:gd name="connsiteX2" fmla="*/ 7876033 w 7876033"/>
              <a:gd name="connsiteY2" fmla="*/ 6858000 h 6858000"/>
              <a:gd name="connsiteX3" fmla="*/ 0 w 7876033"/>
              <a:gd name="connsiteY3" fmla="*/ 6858000 h 6858000"/>
              <a:gd name="connsiteX4" fmla="*/ 1013709 w 7876033"/>
              <a:gd name="connsiteY4" fmla="*/ 2456730 h 6858000"/>
              <a:gd name="connsiteX5" fmla="*/ 2519005 w 7876033"/>
              <a:gd name="connsiteY5" fmla="*/ 2456730 h 6858000"/>
              <a:gd name="connsiteX6" fmla="*/ 2927016 w 7876033"/>
              <a:gd name="connsiteY6" fmla="*/ 824686 h 6858000"/>
              <a:gd name="connsiteX7" fmla="*/ 1389604 w 7876033"/>
              <a:gd name="connsiteY7" fmla="*/ 824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6033" h="6858000">
                <a:moveTo>
                  <a:pt x="1579547" y="0"/>
                </a:moveTo>
                <a:lnTo>
                  <a:pt x="7876033" y="0"/>
                </a:lnTo>
                <a:lnTo>
                  <a:pt x="7876033" y="6858000"/>
                </a:lnTo>
                <a:lnTo>
                  <a:pt x="0" y="6858000"/>
                </a:lnTo>
                <a:lnTo>
                  <a:pt x="1013709" y="2456730"/>
                </a:lnTo>
                <a:lnTo>
                  <a:pt x="2519005" y="2456730"/>
                </a:lnTo>
                <a:lnTo>
                  <a:pt x="2927016" y="824686"/>
                </a:lnTo>
                <a:lnTo>
                  <a:pt x="1389604" y="824686"/>
                </a:lnTo>
                <a:close/>
              </a:path>
            </a:pathLst>
          </a:custGeom>
        </p:spPr>
        <p:txBody>
          <a:bodyPr wrap="square" anchor="t">
            <a:noAutofit/>
          </a:bodyPr>
          <a:lstStyle>
            <a:lvl1pPr marL="0" indent="0" algn="ctr">
              <a:buNone/>
              <a:defRPr/>
            </a:lvl1pPr>
          </a:lstStyle>
          <a:p>
            <a:endParaRPr lang="en-US" dirty="0"/>
          </a:p>
        </p:txBody>
      </p:sp>
      <p:sp>
        <p:nvSpPr>
          <p:cNvPr id="33" name="Date Placeholder 32">
            <a:extLst>
              <a:ext uri="{FF2B5EF4-FFF2-40B4-BE49-F238E27FC236}">
                <a16:creationId xmlns:a16="http://schemas.microsoft.com/office/drawing/2014/main" id="{0C50E73C-A08D-5560-7A59-B04AB6C271CF}"/>
              </a:ext>
            </a:extLst>
          </p:cNvPr>
          <p:cNvSpPr>
            <a:spLocks noGrp="1"/>
          </p:cNvSpPr>
          <p:nvPr>
            <p:ph type="dt" sz="half" idx="14"/>
          </p:nvPr>
        </p:nvSpPr>
        <p:spPr/>
        <p:txBody>
          <a:bodyPr/>
          <a:lstStyle/>
          <a:p>
            <a:r>
              <a:rPr lang="en-US"/>
              <a:t>20XX</a:t>
            </a:r>
            <a:endParaRPr lang="en-US" dirty="0"/>
          </a:p>
        </p:txBody>
      </p:sp>
      <p:sp>
        <p:nvSpPr>
          <p:cNvPr id="34" name="Footer Placeholder 33">
            <a:extLst>
              <a:ext uri="{FF2B5EF4-FFF2-40B4-BE49-F238E27FC236}">
                <a16:creationId xmlns:a16="http://schemas.microsoft.com/office/drawing/2014/main" id="{66C42DAA-CA98-405C-5B3D-03942AF608E3}"/>
              </a:ext>
            </a:extLst>
          </p:cNvPr>
          <p:cNvSpPr>
            <a:spLocks noGrp="1"/>
          </p:cNvSpPr>
          <p:nvPr>
            <p:ph type="ftr" sz="quarter" idx="15"/>
          </p:nvPr>
        </p:nvSpPr>
        <p:spPr/>
        <p:txBody>
          <a:bodyPr/>
          <a:lstStyle/>
          <a:p>
            <a:r>
              <a:rPr lang="en-US" dirty="0"/>
              <a:t>PRESENTATION TITLE</a:t>
            </a:r>
          </a:p>
        </p:txBody>
      </p:sp>
      <p:sp>
        <p:nvSpPr>
          <p:cNvPr id="35" name="Slide Number Placeholder 34">
            <a:extLst>
              <a:ext uri="{FF2B5EF4-FFF2-40B4-BE49-F238E27FC236}">
                <a16:creationId xmlns:a16="http://schemas.microsoft.com/office/drawing/2014/main" id="{04230E47-E1DF-D844-BA20-327CF9A268F9}"/>
              </a:ext>
            </a:extLst>
          </p:cNvPr>
          <p:cNvSpPr>
            <a:spLocks noGrp="1"/>
          </p:cNvSpPr>
          <p:nvPr>
            <p:ph type="sldNum" sz="quarter" idx="16"/>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DAAD1A05-EA94-DECA-8016-0944B51494F4}"/>
              </a:ext>
            </a:extLst>
          </p:cNvPr>
          <p:cNvSpPr>
            <a:spLocks noGrp="1"/>
          </p:cNvSpPr>
          <p:nvPr>
            <p:ph type="pic" sz="quarter" idx="10"/>
          </p:nvPr>
        </p:nvSpPr>
        <p:spPr>
          <a:xfrm>
            <a:off x="796004" y="0"/>
            <a:ext cx="10585637" cy="6858000"/>
          </a:xfrm>
          <a:custGeom>
            <a:avLst/>
            <a:gdLst>
              <a:gd name="connsiteX0" fmla="*/ 0 w 10585637"/>
              <a:gd name="connsiteY0" fmla="*/ 0 h 6858000"/>
              <a:gd name="connsiteX1" fmla="*/ 8457914 w 10585637"/>
              <a:gd name="connsiteY1" fmla="*/ 0 h 6858000"/>
              <a:gd name="connsiteX2" fmla="*/ 10585637 w 10585637"/>
              <a:gd name="connsiteY2" fmla="*/ 6858000 h 6858000"/>
              <a:gd name="connsiteX3" fmla="*/ 2134498 w 10585637"/>
              <a:gd name="connsiteY3" fmla="*/ 6858000 h 6858000"/>
              <a:gd name="connsiteX4" fmla="*/ 0 w 10585637"/>
              <a:gd name="connsiteY4" fmla="*/ 14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637" h="6858000">
                <a:moveTo>
                  <a:pt x="0" y="0"/>
                </a:moveTo>
                <a:lnTo>
                  <a:pt x="8457914" y="0"/>
                </a:lnTo>
                <a:lnTo>
                  <a:pt x="10585637" y="6858000"/>
                </a:lnTo>
                <a:lnTo>
                  <a:pt x="2134498" y="6858000"/>
                </a:lnTo>
                <a:lnTo>
                  <a:pt x="0" y="14700"/>
                </a:lnTo>
                <a:close/>
              </a:path>
            </a:pathLst>
          </a:custGeom>
        </p:spPr>
        <p:txBody>
          <a:bodyPr wrap="square">
            <a:noAutofit/>
          </a:bodyPr>
          <a:lstStyle>
            <a:lvl1pPr marL="0" indent="0">
              <a:buNone/>
              <a:defRPr/>
            </a:lvl1pPr>
          </a:lstStyle>
          <a:p>
            <a:endParaRPr lang="en-US" dirty="0"/>
          </a:p>
        </p:txBody>
      </p:sp>
      <p:sp>
        <p:nvSpPr>
          <p:cNvPr id="32" name="Title 31">
            <a:extLst>
              <a:ext uri="{FF2B5EF4-FFF2-40B4-BE49-F238E27FC236}">
                <a16:creationId xmlns:a16="http://schemas.microsoft.com/office/drawing/2014/main" id="{793E3242-AD58-8F66-E664-E86E45BAD887}"/>
              </a:ext>
            </a:extLst>
          </p:cNvPr>
          <p:cNvSpPr>
            <a:spLocks noGrp="1"/>
          </p:cNvSpPr>
          <p:nvPr>
            <p:ph type="title"/>
          </p:nvPr>
        </p:nvSpPr>
        <p:spPr>
          <a:xfrm>
            <a:off x="498764" y="2612978"/>
            <a:ext cx="11222181" cy="1632044"/>
          </a:xfrm>
          <a:custGeom>
            <a:avLst/>
            <a:gdLst>
              <a:gd name="connsiteX0" fmla="*/ 0 w 11222181"/>
              <a:gd name="connsiteY0" fmla="*/ 0 h 1632044"/>
              <a:gd name="connsiteX1" fmla="*/ 10725289 w 11222181"/>
              <a:gd name="connsiteY1" fmla="*/ 0 h 1632044"/>
              <a:gd name="connsiteX2" fmla="*/ 11222181 w 11222181"/>
              <a:gd name="connsiteY2" fmla="*/ 1632044 h 1632044"/>
              <a:gd name="connsiteX3" fmla="*/ 496892 w 11222181"/>
              <a:gd name="connsiteY3" fmla="*/ 1632044 h 1632044"/>
            </a:gdLst>
            <a:ahLst/>
            <a:cxnLst>
              <a:cxn ang="0">
                <a:pos x="connsiteX0" y="connsiteY0"/>
              </a:cxn>
              <a:cxn ang="0">
                <a:pos x="connsiteX1" y="connsiteY1"/>
              </a:cxn>
              <a:cxn ang="0">
                <a:pos x="connsiteX2" y="connsiteY2"/>
              </a:cxn>
              <a:cxn ang="0">
                <a:pos x="connsiteX3" y="connsiteY3"/>
              </a:cxn>
            </a:cxnLst>
            <a:rect l="l" t="t" r="r" b="b"/>
            <a:pathLst>
              <a:path w="11222181" h="1632044">
                <a:moveTo>
                  <a:pt x="0" y="0"/>
                </a:moveTo>
                <a:lnTo>
                  <a:pt x="10725289" y="0"/>
                </a:lnTo>
                <a:lnTo>
                  <a:pt x="11222181" y="1632044"/>
                </a:lnTo>
                <a:lnTo>
                  <a:pt x="496892" y="1632044"/>
                </a:lnTo>
                <a:close/>
              </a:path>
            </a:pathLst>
          </a:custGeom>
          <a:solidFill>
            <a:schemeClr val="accent2"/>
          </a:solidFill>
        </p:spPr>
        <p:txBody>
          <a:bodyPr wrap="square" anchor="ctr">
            <a:noAutofit/>
          </a:bodyPr>
          <a:lstStyle>
            <a:lvl1pPr algn="ctr">
              <a:defRPr sz="3200" cap="all" spc="300" baseline="0">
                <a:solidFill>
                  <a:schemeClr val="bg1"/>
                </a:solidFill>
                <a:latin typeface="+mj-lt"/>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FF365414-3CF9-C6C5-6C64-6DDC6F29EC44}"/>
              </a:ext>
            </a:extLst>
          </p:cNvPr>
          <p:cNvCxnSpPr>
            <a:cxnSpLocks/>
          </p:cNvCxnSpPr>
          <p:nvPr/>
        </p:nvCxnSpPr>
        <p:spPr>
          <a:xfrm flipH="1" flipV="1">
            <a:off x="791417" y="1533236"/>
            <a:ext cx="1644074" cy="535621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5C2F26-E104-EC3D-9D33-3663DD824926}"/>
              </a:ext>
            </a:extLst>
          </p:cNvPr>
          <p:cNvCxnSpPr>
            <a:cxnSpLocks/>
          </p:cNvCxnSpPr>
          <p:nvPr/>
        </p:nvCxnSpPr>
        <p:spPr>
          <a:xfrm rot="10800000" flipH="1" flipV="1">
            <a:off x="9747272" y="-36946"/>
            <a:ext cx="1644074" cy="538480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45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subtitle and imag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AFFA9AF-B92E-6FB6-2C75-96A5AFEB1E04}"/>
              </a:ext>
            </a:extLst>
          </p:cNvPr>
          <p:cNvCxnSpPr>
            <a:cxnSpLocks/>
          </p:cNvCxnSpPr>
          <p:nvPr/>
        </p:nvCxnSpPr>
        <p:spPr>
          <a:xfrm>
            <a:off x="9033794" y="-19737"/>
            <a:ext cx="1608697" cy="59907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0355631C-448A-3364-05F2-D4C7F9CA6CAA}"/>
              </a:ext>
            </a:extLst>
          </p:cNvPr>
          <p:cNvSpPr>
            <a:spLocks noGrp="1"/>
          </p:cNvSpPr>
          <p:nvPr>
            <p:ph type="pic" sz="quarter" idx="10"/>
          </p:nvPr>
        </p:nvSpPr>
        <p:spPr>
          <a:xfrm>
            <a:off x="0" y="0"/>
            <a:ext cx="10266980" cy="6858000"/>
          </a:xfrm>
          <a:custGeom>
            <a:avLst/>
            <a:gdLst>
              <a:gd name="connsiteX0" fmla="*/ 0 w 10266980"/>
              <a:gd name="connsiteY0" fmla="*/ 0 h 6858000"/>
              <a:gd name="connsiteX1" fmla="*/ 8414327 w 10266980"/>
              <a:gd name="connsiteY1" fmla="*/ 0 h 6858000"/>
              <a:gd name="connsiteX2" fmla="*/ 10266980 w 10266980"/>
              <a:gd name="connsiteY2" fmla="*/ 6858000 h 6858000"/>
              <a:gd name="connsiteX3" fmla="*/ 0 w 102669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66980" h="6858000">
                <a:moveTo>
                  <a:pt x="0" y="0"/>
                </a:moveTo>
                <a:lnTo>
                  <a:pt x="8414327" y="0"/>
                </a:lnTo>
                <a:lnTo>
                  <a:pt x="10266980" y="6858000"/>
                </a:lnTo>
                <a:lnTo>
                  <a:pt x="0" y="6858000"/>
                </a:lnTo>
                <a:close/>
              </a:path>
            </a:pathLst>
          </a:custGeom>
        </p:spPr>
        <p:txBody>
          <a:bodyPr wrap="square">
            <a:noAutofit/>
          </a:bodyPr>
          <a:lstStyle>
            <a:lvl1pPr marL="0" indent="0">
              <a:buNone/>
              <a:defRPr/>
            </a:lvl1pPr>
          </a:lstStyle>
          <a:p>
            <a:endParaRPr lang="en-US" dirty="0"/>
          </a:p>
        </p:txBody>
      </p:sp>
      <p:sp>
        <p:nvSpPr>
          <p:cNvPr id="16" name="Title 15">
            <a:extLst>
              <a:ext uri="{FF2B5EF4-FFF2-40B4-BE49-F238E27FC236}">
                <a16:creationId xmlns:a16="http://schemas.microsoft.com/office/drawing/2014/main" id="{DBAD2210-AFD2-BF88-9107-E2A5FFD0775A}"/>
              </a:ext>
            </a:extLst>
          </p:cNvPr>
          <p:cNvSpPr>
            <a:spLocks noGrp="1"/>
          </p:cNvSpPr>
          <p:nvPr>
            <p:ph type="title"/>
          </p:nvPr>
        </p:nvSpPr>
        <p:spPr>
          <a:xfrm>
            <a:off x="-1" y="2084831"/>
            <a:ext cx="11099173" cy="2852929"/>
          </a:xfrm>
          <a:custGeom>
            <a:avLst/>
            <a:gdLst>
              <a:gd name="connsiteX0" fmla="*/ 0 w 11099173"/>
              <a:gd name="connsiteY0" fmla="*/ 0 h 2852929"/>
              <a:gd name="connsiteX1" fmla="*/ 8926491 w 11099173"/>
              <a:gd name="connsiteY1" fmla="*/ 0 h 2852929"/>
              <a:gd name="connsiteX2" fmla="*/ 8926491 w 11099173"/>
              <a:gd name="connsiteY2" fmla="*/ 2 h 2852929"/>
              <a:gd name="connsiteX3" fmla="*/ 10398992 w 11099173"/>
              <a:gd name="connsiteY3" fmla="*/ 2 h 2852929"/>
              <a:gd name="connsiteX4" fmla="*/ 11099173 w 11099173"/>
              <a:gd name="connsiteY4" fmla="*/ 2852929 h 2852929"/>
              <a:gd name="connsiteX5" fmla="*/ 8298450 w 11099173"/>
              <a:gd name="connsiteY5" fmla="*/ 2852929 h 2852929"/>
              <a:gd name="connsiteX6" fmla="*/ 8298450 w 11099173"/>
              <a:gd name="connsiteY6" fmla="*/ 2852927 h 2852929"/>
              <a:gd name="connsiteX7" fmla="*/ 0 w 11099173"/>
              <a:gd name="connsiteY7" fmla="*/ 2852927 h 28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9173" h="2852929">
                <a:moveTo>
                  <a:pt x="0" y="0"/>
                </a:moveTo>
                <a:lnTo>
                  <a:pt x="8926491" y="0"/>
                </a:lnTo>
                <a:lnTo>
                  <a:pt x="8926491" y="2"/>
                </a:lnTo>
                <a:lnTo>
                  <a:pt x="10398992" y="2"/>
                </a:lnTo>
                <a:lnTo>
                  <a:pt x="11099173" y="2852929"/>
                </a:lnTo>
                <a:lnTo>
                  <a:pt x="8298450" y="2852929"/>
                </a:lnTo>
                <a:lnTo>
                  <a:pt x="8298450" y="2852927"/>
                </a:lnTo>
                <a:lnTo>
                  <a:pt x="0" y="2852927"/>
                </a:lnTo>
                <a:close/>
              </a:path>
            </a:pathLst>
          </a:custGeom>
          <a:solidFill>
            <a:schemeClr val="accent2"/>
          </a:solidFill>
        </p:spPr>
        <p:txBody>
          <a:bodyPr wrap="square" lIns="914400" bIns="1371600" anchor="b">
            <a:noAutofit/>
          </a:bodyPr>
          <a:lstStyle>
            <a:lvl1pPr algn="l">
              <a:defRPr sz="3600" cap="all" spc="300" baseline="0">
                <a:solidFill>
                  <a:schemeClr val="bg1"/>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50392" y="3666744"/>
            <a:ext cx="9079992" cy="1051560"/>
          </a:xfrm>
        </p:spPr>
        <p:txBody>
          <a:bodyPr tIns="91440">
            <a:normAutofit/>
          </a:bodyPr>
          <a:lstStyle>
            <a:lvl1pPr marL="0" indent="0" algn="l">
              <a:buNone/>
              <a:defRPr sz="2400" spc="3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08545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A7F7468-D0CF-4B30-965A-D9066D6C288F}"/>
              </a:ext>
            </a:extLst>
          </p:cNvPr>
          <p:cNvSpPr>
            <a:spLocks noGrp="1"/>
          </p:cNvSpPr>
          <p:nvPr>
            <p:ph type="ctrTitle"/>
          </p:nvPr>
        </p:nvSpPr>
        <p:spPr>
          <a:xfrm>
            <a:off x="0" y="82468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lIns="914400" anchor="ctr">
            <a:noAutofit/>
          </a:bodyPr>
          <a:lstStyle>
            <a:lvl1pPr algn="l">
              <a:lnSpc>
                <a:spcPct val="100000"/>
              </a:lnSpc>
              <a:defRPr sz="3200" cap="all" spc="300" baseline="0">
                <a:solidFill>
                  <a:schemeClr val="bg1"/>
                </a:solidFill>
                <a:latin typeface="+mj-lt"/>
              </a:defRPr>
            </a:lvl1pPr>
          </a:lstStyle>
          <a:p>
            <a:r>
              <a:rPr lang="en-US" dirty="0"/>
              <a:t>Click to edit Master title style</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915988" y="2761488"/>
            <a:ext cx="5430837" cy="3300984"/>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862918" y="0"/>
            <a:ext cx="5329082"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endParaRPr lang="en-US" dirty="0"/>
          </a:p>
        </p:txBody>
      </p:sp>
      <p:cxnSp>
        <p:nvCxnSpPr>
          <p:cNvPr id="3" name="Straight Connector 2">
            <a:extLst>
              <a:ext uri="{FF2B5EF4-FFF2-40B4-BE49-F238E27FC236}">
                <a16:creationId xmlns:a16="http://schemas.microsoft.com/office/drawing/2014/main" id="{7322EF1F-9171-ABED-A2E4-337828259D8E}"/>
              </a:ext>
            </a:extLst>
          </p:cNvPr>
          <p:cNvCxnSpPr>
            <a:cxnSpLocks/>
          </p:cNvCxnSpPr>
          <p:nvPr userDrawn="1"/>
        </p:nvCxnSpPr>
        <p:spPr>
          <a:xfrm flipV="1">
            <a:off x="6547104" y="0"/>
            <a:ext cx="1375201" cy="60910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Date Placeholder 29">
            <a:extLst>
              <a:ext uri="{FF2B5EF4-FFF2-40B4-BE49-F238E27FC236}">
                <a16:creationId xmlns:a16="http://schemas.microsoft.com/office/drawing/2014/main" id="{FC5A20C1-8893-A2F6-4C6B-F69046802503}"/>
              </a:ext>
            </a:extLst>
          </p:cNvPr>
          <p:cNvSpPr>
            <a:spLocks noGrp="1"/>
          </p:cNvSpPr>
          <p:nvPr>
            <p:ph type="dt" sz="half" idx="16"/>
          </p:nvPr>
        </p:nvSpPr>
        <p:spPr/>
        <p:txBody>
          <a:bodyPr/>
          <a:lstStyle/>
          <a:p>
            <a:r>
              <a:rPr lang="en-US"/>
              <a:t>20XX</a:t>
            </a:r>
            <a:endParaRPr lang="en-US" dirty="0"/>
          </a:p>
        </p:txBody>
      </p:sp>
      <p:sp>
        <p:nvSpPr>
          <p:cNvPr id="31" name="Footer Placeholder 30">
            <a:extLst>
              <a:ext uri="{FF2B5EF4-FFF2-40B4-BE49-F238E27FC236}">
                <a16:creationId xmlns:a16="http://schemas.microsoft.com/office/drawing/2014/main" id="{D32CEF04-5959-D52F-CB9C-8B1CE0EF9641}"/>
              </a:ext>
            </a:extLst>
          </p:cNvPr>
          <p:cNvSpPr>
            <a:spLocks noGrp="1"/>
          </p:cNvSpPr>
          <p:nvPr>
            <p:ph type="ftr" sz="quarter" idx="17"/>
          </p:nvPr>
        </p:nvSpPr>
        <p:spPr/>
        <p:txBody>
          <a:bodyPr/>
          <a:lstStyle/>
          <a:p>
            <a:r>
              <a:rPr lang="en-US" dirty="0"/>
              <a:t>PRESENTATION TITLE</a:t>
            </a:r>
          </a:p>
        </p:txBody>
      </p:sp>
      <p:sp>
        <p:nvSpPr>
          <p:cNvPr id="32" name="Slide Number Placeholder 31">
            <a:extLst>
              <a:ext uri="{FF2B5EF4-FFF2-40B4-BE49-F238E27FC236}">
                <a16:creationId xmlns:a16="http://schemas.microsoft.com/office/drawing/2014/main" id="{C7E0A1F8-599A-4E42-C71C-F5631D7CC72E}"/>
              </a:ext>
            </a:extLst>
          </p:cNvPr>
          <p:cNvSpPr>
            <a:spLocks noGrp="1"/>
          </p:cNvSpPr>
          <p:nvPr>
            <p:ph type="sldNum" sz="quarter" idx="18"/>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22906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subtitle">
    <p:bg>
      <p:bgPr>
        <a:solidFill>
          <a:schemeClr val="accent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A390FB6-CC60-7326-1AB7-5E994D8B88A2}"/>
              </a:ext>
            </a:extLst>
          </p:cNvPr>
          <p:cNvSpPr/>
          <p:nvPr/>
        </p:nvSpPr>
        <p:spPr>
          <a:xfrm>
            <a:off x="-9235" y="-1"/>
            <a:ext cx="2939737" cy="6858001"/>
          </a:xfrm>
          <a:custGeom>
            <a:avLst/>
            <a:gdLst>
              <a:gd name="connsiteX0" fmla="*/ 800654 w 2939737"/>
              <a:gd name="connsiteY0" fmla="*/ 1 h 6858001"/>
              <a:gd name="connsiteX1" fmla="*/ 2939737 w 2939737"/>
              <a:gd name="connsiteY1" fmla="*/ 6858001 h 6858001"/>
              <a:gd name="connsiteX2" fmla="*/ 800654 w 2939737"/>
              <a:gd name="connsiteY2" fmla="*/ 6858001 h 6858001"/>
              <a:gd name="connsiteX3" fmla="*/ 0 w 2939737"/>
              <a:gd name="connsiteY3" fmla="*/ 0 h 6858001"/>
              <a:gd name="connsiteX4" fmla="*/ 800653 w 2939737"/>
              <a:gd name="connsiteY4" fmla="*/ 0 h 6858001"/>
              <a:gd name="connsiteX5" fmla="*/ 800653 w 2939737"/>
              <a:gd name="connsiteY5" fmla="*/ 6858001 h 6858001"/>
              <a:gd name="connsiteX6" fmla="*/ 0 w 293973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9737" h="6858001">
                <a:moveTo>
                  <a:pt x="800654" y="1"/>
                </a:moveTo>
                <a:lnTo>
                  <a:pt x="2939737" y="6858001"/>
                </a:lnTo>
                <a:lnTo>
                  <a:pt x="800654" y="6858001"/>
                </a:lnTo>
                <a:close/>
                <a:moveTo>
                  <a:pt x="0" y="0"/>
                </a:moveTo>
                <a:lnTo>
                  <a:pt x="800653" y="0"/>
                </a:lnTo>
                <a:lnTo>
                  <a:pt x="800653" y="6858001"/>
                </a:lnTo>
                <a:lnTo>
                  <a:pt x="0" y="685800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6" name="Straight Connector 15">
            <a:extLst>
              <a:ext uri="{FF2B5EF4-FFF2-40B4-BE49-F238E27FC236}">
                <a16:creationId xmlns:a16="http://schemas.microsoft.com/office/drawing/2014/main" id="{C2DD0CB1-E555-18FF-AE10-4DB46E71C9AB}"/>
              </a:ext>
            </a:extLst>
          </p:cNvPr>
          <p:cNvCxnSpPr>
            <a:cxnSpLocks/>
          </p:cNvCxnSpPr>
          <p:nvPr/>
        </p:nvCxnSpPr>
        <p:spPr>
          <a:xfrm flipH="1" flipV="1">
            <a:off x="791417" y="1533236"/>
            <a:ext cx="1644074" cy="535621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F16E01A3-9A40-A2AF-E9CC-DA05A857AF7A}"/>
              </a:ext>
            </a:extLst>
          </p:cNvPr>
          <p:cNvSpPr/>
          <p:nvPr userDrawn="1"/>
        </p:nvSpPr>
        <p:spPr>
          <a:xfrm rot="10800000">
            <a:off x="9242505" y="0"/>
            <a:ext cx="2949493" cy="6856549"/>
          </a:xfrm>
          <a:custGeom>
            <a:avLst/>
            <a:gdLst>
              <a:gd name="connsiteX0" fmla="*/ 2949493 w 2949493"/>
              <a:gd name="connsiteY0" fmla="*/ 6856549 h 6856549"/>
              <a:gd name="connsiteX1" fmla="*/ 800653 w 2949493"/>
              <a:gd name="connsiteY1" fmla="*/ 6856549 h 6856549"/>
              <a:gd name="connsiteX2" fmla="*/ 0 w 2949493"/>
              <a:gd name="connsiteY2" fmla="*/ 6856549 h 6856549"/>
              <a:gd name="connsiteX3" fmla="*/ 0 w 2949493"/>
              <a:gd name="connsiteY3" fmla="*/ 0 h 6856549"/>
              <a:gd name="connsiteX4" fmla="*/ 801107 w 2949493"/>
              <a:gd name="connsiteY4" fmla="*/ 0 h 685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493" h="6856549">
                <a:moveTo>
                  <a:pt x="2949493" y="6856549"/>
                </a:moveTo>
                <a:lnTo>
                  <a:pt x="800653" y="6856549"/>
                </a:lnTo>
                <a:lnTo>
                  <a:pt x="0" y="6856549"/>
                </a:lnTo>
                <a:lnTo>
                  <a:pt x="0" y="0"/>
                </a:lnTo>
                <a:lnTo>
                  <a:pt x="80110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2" name="Straight Connector 21">
            <a:extLst>
              <a:ext uri="{FF2B5EF4-FFF2-40B4-BE49-F238E27FC236}">
                <a16:creationId xmlns:a16="http://schemas.microsoft.com/office/drawing/2014/main" id="{C90C38C9-1782-B768-078E-73091483A95A}"/>
              </a:ext>
            </a:extLst>
          </p:cNvPr>
          <p:cNvCxnSpPr>
            <a:cxnSpLocks/>
          </p:cNvCxnSpPr>
          <p:nvPr/>
        </p:nvCxnSpPr>
        <p:spPr>
          <a:xfrm rot="10800000" flipH="1" flipV="1">
            <a:off x="9747272" y="-36946"/>
            <a:ext cx="1644074" cy="538480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942173C-2B01-804E-85FB-4D68140D4E1A}"/>
              </a:ext>
            </a:extLst>
          </p:cNvPr>
          <p:cNvSpPr>
            <a:spLocks noGrp="1"/>
          </p:cNvSpPr>
          <p:nvPr userDrawn="1">
            <p:ph type="ctrTitle"/>
          </p:nvPr>
        </p:nvSpPr>
        <p:spPr>
          <a:xfrm>
            <a:off x="1920240" y="2039112"/>
            <a:ext cx="7982712" cy="1581912"/>
          </a:xfrm>
        </p:spPr>
        <p:txBody>
          <a:bodyPr anchor="b">
            <a:noAutofit/>
          </a:bodyPr>
          <a:lstStyle>
            <a:lvl1pPr algn="ctr">
              <a:defRPr sz="3200" cap="all" spc="300" baseline="0">
                <a:solidFill>
                  <a:schemeClr val="bg1"/>
                </a:solidFill>
                <a:latin typeface="+mj-lt"/>
              </a:defRPr>
            </a:lvl1pPr>
          </a:lstStyle>
          <a:p>
            <a:r>
              <a:rPr lang="en-US" dirty="0"/>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userDrawn="1">
            <p:ph type="subTitle" idx="1"/>
          </p:nvPr>
        </p:nvSpPr>
        <p:spPr>
          <a:xfrm>
            <a:off x="2111829" y="3584448"/>
            <a:ext cx="7791123" cy="612648"/>
          </a:xfrm>
          <a:prstGeom prst="rect">
            <a:avLst/>
          </a:prstGeom>
        </p:spPr>
        <p:txBody>
          <a:bodyPr anchor="ctr">
            <a:normAutofit/>
          </a:bodyPr>
          <a:lstStyle>
            <a:lvl1pPr marL="0" indent="0" algn="ctr">
              <a:lnSpc>
                <a:spcPct val="125000"/>
              </a:lnSpc>
              <a:buNone/>
              <a:defRPr sz="2400" spc="14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5869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FD45A-B915-6AEF-5B45-09567508BB39}"/>
              </a:ext>
            </a:extLst>
          </p:cNvPr>
          <p:cNvSpPr/>
          <p:nvPr userDrawn="1"/>
        </p:nvSpPr>
        <p:spPr>
          <a:xfrm>
            <a:off x="0" y="2266855"/>
            <a:ext cx="12192000" cy="4591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822960" y="347472"/>
            <a:ext cx="11082528" cy="1563624"/>
          </a:xfrm>
          <a:prstGeom prst="rect">
            <a:avLst/>
          </a:prstGeom>
          <a:noFill/>
        </p:spPr>
        <p:txBody>
          <a:bodyPr wrap="square" anchor="b">
            <a:noAutofit/>
          </a:bodyPr>
          <a:lstStyle>
            <a:lvl1pPr algn="l">
              <a:defRPr sz="3200" cap="all" spc="300" baseline="0">
                <a:solidFill>
                  <a:schemeClr val="accent2"/>
                </a:solidFill>
                <a:latin typeface="+mj-lt"/>
              </a:defRPr>
            </a:lvl1pPr>
          </a:lstStyle>
          <a:p>
            <a:r>
              <a:rPr lang="en-US" dirty="0"/>
              <a:t>Click to edit Master title style</a:t>
            </a:r>
          </a:p>
        </p:txBody>
      </p:sp>
      <p:grpSp>
        <p:nvGrpSpPr>
          <p:cNvPr id="4" name="Group 3">
            <a:extLst>
              <a:ext uri="{FF2B5EF4-FFF2-40B4-BE49-F238E27FC236}">
                <a16:creationId xmlns:a16="http://schemas.microsoft.com/office/drawing/2014/main" id="{5CB3A6A7-DCEF-8F0D-2339-F3B3458EB6A2}"/>
              </a:ext>
            </a:extLst>
          </p:cNvPr>
          <p:cNvGrpSpPr/>
          <p:nvPr userDrawn="1"/>
        </p:nvGrpSpPr>
        <p:grpSpPr>
          <a:xfrm>
            <a:off x="10135198" y="0"/>
            <a:ext cx="2056802" cy="6858000"/>
            <a:chOff x="10064227" y="0"/>
            <a:chExt cx="2127773" cy="6858000"/>
          </a:xfrm>
        </p:grpSpPr>
        <p:cxnSp>
          <p:nvCxnSpPr>
            <p:cNvPr id="8" name="Straight Connector 7">
              <a:extLst>
                <a:ext uri="{FF2B5EF4-FFF2-40B4-BE49-F238E27FC236}">
                  <a16:creationId xmlns:a16="http://schemas.microsoft.com/office/drawing/2014/main" id="{E6E553B2-71B5-E210-0451-CB8F60281212}"/>
                </a:ext>
              </a:extLst>
            </p:cNvPr>
            <p:cNvCxnSpPr>
              <a:cxnSpLocks/>
            </p:cNvCxnSpPr>
            <p:nvPr/>
          </p:nvCxnSpPr>
          <p:spPr>
            <a:xfrm flipH="1" flipV="1">
              <a:off x="10793564" y="2223749"/>
              <a:ext cx="1398436" cy="4634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6B097F-E5A4-EB73-3751-C880247D6FCC}"/>
                </a:ext>
              </a:extLst>
            </p:cNvPr>
            <p:cNvCxnSpPr>
              <a:cxnSpLocks/>
            </p:cNvCxnSpPr>
            <p:nvPr/>
          </p:nvCxnSpPr>
          <p:spPr>
            <a:xfrm flipH="1" flipV="1">
              <a:off x="10064227" y="0"/>
              <a:ext cx="729337" cy="22668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53CB7E4E-E392-ACEB-1431-A8DA68A52EE1}"/>
              </a:ext>
            </a:extLst>
          </p:cNvPr>
          <p:cNvCxnSpPr>
            <a:cxnSpLocks/>
          </p:cNvCxnSpPr>
          <p:nvPr userDrawn="1"/>
        </p:nvCxnSpPr>
        <p:spPr>
          <a:xfrm flipH="1" flipV="1">
            <a:off x="0" y="3406587"/>
            <a:ext cx="1006763" cy="34514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43784"/>
            <a:ext cx="5724144"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822960" indent="-283464">
              <a:lnSpc>
                <a:spcPct val="100000"/>
              </a:lnSpc>
              <a:defRPr sz="1600" spc="100">
                <a:solidFill>
                  <a:schemeClr val="bg1"/>
                </a:solidFill>
              </a:defRPr>
            </a:lvl4pPr>
            <a:lvl5pPr marL="1097280" indent="-283464">
              <a:lnSpc>
                <a:spcPct val="100000"/>
              </a:lnSpc>
              <a:defRPr sz="1600" spc="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7068312" y="2843784"/>
            <a:ext cx="3364992"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822960" indent="-283464">
              <a:lnSpc>
                <a:spcPct val="100000"/>
              </a:lnSpc>
              <a:defRPr sz="1600" spc="100">
                <a:solidFill>
                  <a:schemeClr val="bg1"/>
                </a:solidFill>
              </a:defRPr>
            </a:lvl4pPr>
            <a:lvl5pPr marL="1097280" indent="-283464">
              <a:lnSpc>
                <a:spcPct val="100000"/>
              </a:lnSpc>
              <a:defRPr sz="1600" spc="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a:extLst>
              <a:ext uri="{FF2B5EF4-FFF2-40B4-BE49-F238E27FC236}">
                <a16:creationId xmlns:a16="http://schemas.microsoft.com/office/drawing/2014/main" id="{CF5E1EDF-E8F4-90C4-4EE9-5CCF1E17F35F}"/>
              </a:ext>
            </a:extLst>
          </p:cNvPr>
          <p:cNvSpPr>
            <a:spLocks noGrp="1"/>
          </p:cNvSpPr>
          <p:nvPr>
            <p:ph type="dt" sz="half" idx="17"/>
          </p:nvPr>
        </p:nvSpPr>
        <p:spPr/>
        <p:txBody>
          <a:bodyPr/>
          <a:lstStyle>
            <a:lvl1pPr>
              <a:defRPr>
                <a:solidFill>
                  <a:schemeClr val="bg1"/>
                </a:solidFill>
              </a:defRPr>
            </a:lvl1pPr>
          </a:lstStyle>
          <a:p>
            <a:r>
              <a:rPr lang="en-US"/>
              <a:t>20XX</a:t>
            </a:r>
            <a:endParaRPr lang="en-US" dirty="0"/>
          </a:p>
        </p:txBody>
      </p:sp>
      <p:sp>
        <p:nvSpPr>
          <p:cNvPr id="16" name="Footer Placeholder 15">
            <a:extLst>
              <a:ext uri="{FF2B5EF4-FFF2-40B4-BE49-F238E27FC236}">
                <a16:creationId xmlns:a16="http://schemas.microsoft.com/office/drawing/2014/main" id="{992726FB-FFEB-ADB3-0C67-FE72F4DCBA5E}"/>
              </a:ext>
            </a:extLst>
          </p:cNvPr>
          <p:cNvSpPr>
            <a:spLocks noGrp="1"/>
          </p:cNvSpPr>
          <p:nvPr>
            <p:ph type="ftr" sz="quarter" idx="18"/>
          </p:nvPr>
        </p:nvSpPr>
        <p:spPr/>
        <p:txBody>
          <a:bodyPr/>
          <a:lstStyle>
            <a:lvl1pPr>
              <a:defRPr>
                <a:solidFill>
                  <a:schemeClr val="bg1"/>
                </a:solidFill>
              </a:defRPr>
            </a:lvl1pPr>
          </a:lstStyle>
          <a:p>
            <a:r>
              <a:rPr lang="en-US" dirty="0"/>
              <a:t>PRESENTATION TITLE</a:t>
            </a:r>
          </a:p>
        </p:txBody>
      </p:sp>
      <p:sp>
        <p:nvSpPr>
          <p:cNvPr id="17" name="Slide Number Placeholder 16">
            <a:extLst>
              <a:ext uri="{FF2B5EF4-FFF2-40B4-BE49-F238E27FC236}">
                <a16:creationId xmlns:a16="http://schemas.microsoft.com/office/drawing/2014/main" id="{7A3CEA78-CDB0-CB26-B433-4C868965D31C}"/>
              </a:ext>
            </a:extLst>
          </p:cNvPr>
          <p:cNvSpPr>
            <a:spLocks noGrp="1"/>
          </p:cNvSpPr>
          <p:nvPr>
            <p:ph type="sldNum" sz="quarter" idx="19"/>
          </p:nvPr>
        </p:nvSpPr>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4354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58662D7-CF46-F937-6492-FE3D6164B073}"/>
              </a:ext>
            </a:extLst>
          </p:cNvPr>
          <p:cNvSpPr>
            <a:spLocks noGrp="1"/>
          </p:cNvSpPr>
          <p:nvPr>
            <p:ph type="ctrTitle"/>
          </p:nvPr>
        </p:nvSpPr>
        <p:spPr>
          <a:xfrm>
            <a:off x="0" y="824687"/>
            <a:ext cx="10191549" cy="1639937"/>
          </a:xfrm>
          <a:custGeom>
            <a:avLst/>
            <a:gdLst>
              <a:gd name="connsiteX0" fmla="*/ 0 w 10191549"/>
              <a:gd name="connsiteY0" fmla="*/ 0 h 1639937"/>
              <a:gd name="connsiteX1" fmla="*/ 135109 w 10191549"/>
              <a:gd name="connsiteY1" fmla="*/ 0 h 1639937"/>
              <a:gd name="connsiteX2" fmla="*/ 826338 w 10191549"/>
              <a:gd name="connsiteY2" fmla="*/ 0 h 1639937"/>
              <a:gd name="connsiteX3" fmla="*/ 9743633 w 10191549"/>
              <a:gd name="connsiteY3" fmla="*/ 0 h 1639937"/>
              <a:gd name="connsiteX4" fmla="*/ 10191549 w 10191549"/>
              <a:gd name="connsiteY4" fmla="*/ 1639937 h 1639937"/>
              <a:gd name="connsiteX5" fmla="*/ 826338 w 10191549"/>
              <a:gd name="connsiteY5" fmla="*/ 1639937 h 1639937"/>
              <a:gd name="connsiteX6" fmla="*/ 583025 w 10191549"/>
              <a:gd name="connsiteY6" fmla="*/ 1639937 h 1639937"/>
              <a:gd name="connsiteX7" fmla="*/ 0 w 10191549"/>
              <a:gd name="connsiteY7" fmla="*/ 1639937 h 163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549" h="1639937">
                <a:moveTo>
                  <a:pt x="0" y="0"/>
                </a:moveTo>
                <a:lnTo>
                  <a:pt x="135109" y="0"/>
                </a:lnTo>
                <a:lnTo>
                  <a:pt x="826338" y="0"/>
                </a:lnTo>
                <a:lnTo>
                  <a:pt x="9743633" y="0"/>
                </a:lnTo>
                <a:lnTo>
                  <a:pt x="10191549" y="1639937"/>
                </a:lnTo>
                <a:lnTo>
                  <a:pt x="826338" y="1639937"/>
                </a:lnTo>
                <a:lnTo>
                  <a:pt x="583025" y="1639937"/>
                </a:lnTo>
                <a:lnTo>
                  <a:pt x="0" y="1639937"/>
                </a:lnTo>
                <a:close/>
              </a:path>
            </a:pathLst>
          </a:custGeom>
          <a:solidFill>
            <a:schemeClr val="accent2"/>
          </a:solidFill>
        </p:spPr>
        <p:txBody>
          <a:bodyPr wrap="square" lIns="914400" rIns="182880" anchor="ctr">
            <a:noAutofit/>
          </a:bodyPr>
          <a:lstStyle>
            <a:lvl1pPr algn="l">
              <a:defRPr sz="3200" cap="all" spc="300" baseline="0">
                <a:solidFill>
                  <a:schemeClr val="bg1"/>
                </a:solidFill>
                <a:latin typeface="+mj-lt"/>
              </a:defRPr>
            </a:lvl1pPr>
          </a:lstStyle>
          <a:p>
            <a:endParaRPr lang="en-US" dirty="0"/>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43784"/>
            <a:ext cx="3739896" cy="3191256"/>
          </a:xfrm>
        </p:spPr>
        <p:txBody>
          <a:bodyPr/>
          <a:lstStyle>
            <a:lvl1pPr marL="0" indent="0">
              <a:lnSpc>
                <a:spcPct val="100000"/>
              </a:lnSpc>
              <a:buNone/>
              <a:defRPr sz="1800" b="1" cap="all" spc="100" baseline="0">
                <a:solidFill>
                  <a:schemeClr val="tx1"/>
                </a:solidFill>
              </a:defRPr>
            </a:lvl1pPr>
            <a:lvl2pPr marL="342900" indent="-342900">
              <a:lnSpc>
                <a:spcPct val="100000"/>
              </a:lnSpc>
              <a:spcBef>
                <a:spcPts val="1000"/>
              </a:spcBef>
              <a:buFont typeface="+mj-lt"/>
              <a:buAutoNum type="arabicPeriod"/>
              <a:defRPr sz="1800" spc="100">
                <a:solidFill>
                  <a:schemeClr val="tx1"/>
                </a:solidFill>
              </a:defRPr>
            </a:lvl2pPr>
            <a:lvl3pPr marL="731520" indent="-347472">
              <a:lnSpc>
                <a:spcPct val="100000"/>
              </a:lnSpc>
              <a:spcBef>
                <a:spcPts val="1000"/>
              </a:spcBef>
              <a:buFont typeface="+mj-lt"/>
              <a:buAutoNum type="alphaLcPeriod"/>
              <a:defRPr sz="1800" spc="100">
                <a:solidFill>
                  <a:schemeClr val="tx1"/>
                </a:solidFill>
              </a:defRPr>
            </a:lvl3pPr>
            <a:lvl4pPr marL="1097280" indent="-347472">
              <a:lnSpc>
                <a:spcPct val="100000"/>
              </a:lnSpc>
              <a:buFont typeface="+mj-lt"/>
              <a:buAutoNum type="arabicParenR"/>
              <a:defRPr sz="1600" spc="100">
                <a:solidFill>
                  <a:schemeClr val="tx1"/>
                </a:solidFill>
              </a:defRPr>
            </a:lvl4pPr>
            <a:lvl5pPr marL="1463040" indent="-347472">
              <a:lnSpc>
                <a:spcPct val="100000"/>
              </a:lnSpc>
              <a:buFont typeface="+mj-lt"/>
              <a:buAutoNum type="alphaLcParenR"/>
              <a:defRPr sz="1600" spc="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5074920" y="2843784"/>
            <a:ext cx="5824728" cy="3191256"/>
          </a:xfrm>
        </p:spPr>
        <p:txBody>
          <a:bodyPr/>
          <a:lstStyle>
            <a:lvl1pPr marL="0" indent="0">
              <a:lnSpc>
                <a:spcPct val="100000"/>
              </a:lnSpc>
              <a:buNone/>
              <a:defRPr sz="1800" b="1" cap="all" spc="100" baseline="0">
                <a:solidFill>
                  <a:schemeClr val="tx1"/>
                </a:solidFill>
              </a:defRPr>
            </a:lvl1pPr>
            <a:lvl2pPr marL="0" indent="0">
              <a:lnSpc>
                <a:spcPct val="100000"/>
              </a:lnSpc>
              <a:spcBef>
                <a:spcPts val="1000"/>
              </a:spcBef>
              <a:buNone/>
              <a:defRPr sz="1800" spc="100">
                <a:solidFill>
                  <a:schemeClr val="tx1"/>
                </a:solidFill>
              </a:defRPr>
            </a:lvl2pPr>
            <a:lvl3pPr marL="283464" indent="-283464">
              <a:lnSpc>
                <a:spcPct val="100000"/>
              </a:lnSpc>
              <a:spcBef>
                <a:spcPts val="1000"/>
              </a:spcBef>
              <a:defRPr sz="1800" spc="100">
                <a:solidFill>
                  <a:schemeClr val="tx1"/>
                </a:solidFill>
              </a:defRPr>
            </a:lvl3pPr>
            <a:lvl4pPr marL="548640" indent="-283464">
              <a:lnSpc>
                <a:spcPct val="100000"/>
              </a:lnSpc>
              <a:defRPr sz="1600" spc="100">
                <a:solidFill>
                  <a:schemeClr val="tx1"/>
                </a:solidFill>
              </a:defRPr>
            </a:lvl4pPr>
            <a:lvl5pPr marL="822960" indent="-283464">
              <a:lnSpc>
                <a:spcPct val="100000"/>
              </a:lnSpc>
              <a:defRPr sz="1600" spc="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FF4D7FE7-14AE-6C8F-B799-1BD57470E8FA}"/>
              </a:ext>
            </a:extLst>
          </p:cNvPr>
          <p:cNvCxnSpPr>
            <a:cxnSpLocks/>
          </p:cNvCxnSpPr>
          <p:nvPr userDrawn="1"/>
        </p:nvCxnSpPr>
        <p:spPr>
          <a:xfrm flipH="1" flipV="1">
            <a:off x="10191549" y="0"/>
            <a:ext cx="2000451" cy="6858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5BFC1-4E9D-0F01-ED91-44F27D54EE88}"/>
              </a:ext>
            </a:extLst>
          </p:cNvPr>
          <p:cNvCxnSpPr>
            <a:cxnSpLocks/>
          </p:cNvCxnSpPr>
          <p:nvPr userDrawn="1"/>
        </p:nvCxnSpPr>
        <p:spPr>
          <a:xfrm flipH="1" flipV="1">
            <a:off x="0" y="3406587"/>
            <a:ext cx="1006763" cy="34514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Date Placeholder 25">
            <a:extLst>
              <a:ext uri="{FF2B5EF4-FFF2-40B4-BE49-F238E27FC236}">
                <a16:creationId xmlns:a16="http://schemas.microsoft.com/office/drawing/2014/main" id="{1508553F-E814-00F0-D6A7-5573C7951142}"/>
              </a:ext>
            </a:extLst>
          </p:cNvPr>
          <p:cNvSpPr>
            <a:spLocks noGrp="1"/>
          </p:cNvSpPr>
          <p:nvPr>
            <p:ph type="dt" sz="half" idx="17"/>
          </p:nvPr>
        </p:nvSpPr>
        <p:spPr/>
        <p:txBody>
          <a:bodyPr/>
          <a:lstStyle/>
          <a:p>
            <a:r>
              <a:rPr lang="en-US"/>
              <a:t>20XX</a:t>
            </a:r>
            <a:endParaRPr lang="en-US" dirty="0"/>
          </a:p>
        </p:txBody>
      </p:sp>
      <p:sp>
        <p:nvSpPr>
          <p:cNvPr id="27" name="Footer Placeholder 26">
            <a:extLst>
              <a:ext uri="{FF2B5EF4-FFF2-40B4-BE49-F238E27FC236}">
                <a16:creationId xmlns:a16="http://schemas.microsoft.com/office/drawing/2014/main" id="{1449FFC7-A582-FD77-53A9-CF0B7F2D1B7A}"/>
              </a:ext>
            </a:extLst>
          </p:cNvPr>
          <p:cNvSpPr>
            <a:spLocks noGrp="1"/>
          </p:cNvSpPr>
          <p:nvPr>
            <p:ph type="ftr" sz="quarter" idx="18"/>
          </p:nvPr>
        </p:nvSpPr>
        <p:spPr/>
        <p:txBody>
          <a:bodyPr/>
          <a:lstStyle/>
          <a:p>
            <a:r>
              <a:rPr lang="en-US" dirty="0"/>
              <a:t>PRESENTATION TITLE</a:t>
            </a:r>
          </a:p>
        </p:txBody>
      </p:sp>
      <p:sp>
        <p:nvSpPr>
          <p:cNvPr id="28" name="Slide Number Placeholder 27">
            <a:extLst>
              <a:ext uri="{FF2B5EF4-FFF2-40B4-BE49-F238E27FC236}">
                <a16:creationId xmlns:a16="http://schemas.microsoft.com/office/drawing/2014/main" id="{3E86B4DA-B745-BBB9-6AFB-CC6723232CEE}"/>
              </a:ext>
            </a:extLst>
          </p:cNvPr>
          <p:cNvSpPr>
            <a:spLocks noGrp="1"/>
          </p:cNvSpPr>
          <p:nvPr>
            <p:ph type="sldNum" sz="quarter" idx="19"/>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9607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EE9C88-4838-9CF6-7CCD-6C2CE88647B0}"/>
              </a:ext>
            </a:extLst>
          </p:cNvPr>
          <p:cNvSpPr/>
          <p:nvPr userDrawn="1"/>
        </p:nvSpPr>
        <p:spPr>
          <a:xfrm rot="10800000" flipV="1">
            <a:off x="-5" y="-2"/>
            <a:ext cx="12191999" cy="22668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8BBC4DA-F0D6-02FA-41AA-101A0D1340F5}"/>
              </a:ext>
            </a:extLst>
          </p:cNvPr>
          <p:cNvCxnSpPr>
            <a:cxnSpLocks/>
          </p:cNvCxnSpPr>
          <p:nvPr userDrawn="1"/>
        </p:nvCxnSpPr>
        <p:spPr>
          <a:xfrm flipH="1" flipV="1">
            <a:off x="10191550" y="-110490"/>
            <a:ext cx="970586" cy="34198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1F74A9-AFD5-044F-DB07-4FF2F699A910}"/>
              </a:ext>
            </a:extLst>
          </p:cNvPr>
          <p:cNvCxnSpPr>
            <a:cxnSpLocks/>
          </p:cNvCxnSpPr>
          <p:nvPr userDrawn="1"/>
        </p:nvCxnSpPr>
        <p:spPr>
          <a:xfrm flipH="1" flipV="1">
            <a:off x="691816" y="2266854"/>
            <a:ext cx="1165768" cy="38242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68E97A-1CFD-3AF6-5FF5-E49A2943A1F6}"/>
              </a:ext>
            </a:extLst>
          </p:cNvPr>
          <p:cNvCxnSpPr>
            <a:cxnSpLocks/>
          </p:cNvCxnSpPr>
          <p:nvPr userDrawn="1"/>
        </p:nvCxnSpPr>
        <p:spPr>
          <a:xfrm flipH="1" flipV="1">
            <a:off x="10858500" y="2266854"/>
            <a:ext cx="1327650" cy="459114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1691640" y="740664"/>
            <a:ext cx="8503920" cy="1197864"/>
          </a:xfrm>
          <a:prstGeom prst="rect">
            <a:avLst/>
          </a:prstGeom>
          <a:noFill/>
        </p:spPr>
        <p:txBody>
          <a:bodyPr wrap="square" anchor="b">
            <a:noAutofit/>
          </a:bodyPr>
          <a:lstStyle>
            <a:lvl1pPr algn="ctr">
              <a:defRPr sz="3200" cap="all" spc="300" baseline="0">
                <a:solidFill>
                  <a:schemeClr val="bg1"/>
                </a:solidFill>
                <a:latin typeface="+mj-lt"/>
              </a:defRPr>
            </a:lvl1pPr>
          </a:lstStyle>
          <a:p>
            <a:r>
              <a:rPr lang="en-US" dirty="0"/>
              <a:t>Click to edit Master title style</a:t>
            </a:r>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1828800" y="2679192"/>
            <a:ext cx="8531352" cy="3191256"/>
          </a:xfrm>
        </p:spPr>
        <p:txBody>
          <a:bodyPr/>
          <a:lstStyle>
            <a:lvl1pPr marL="0" indent="0" algn="ctr">
              <a:lnSpc>
                <a:spcPct val="100000"/>
              </a:lnSpc>
              <a:spcAft>
                <a:spcPts val="1000"/>
              </a:spcAft>
              <a:buNone/>
              <a:defRPr sz="2400" b="0" i="0" cap="none" spc="140" baseline="0">
                <a:solidFill>
                  <a:schemeClr val="tx1"/>
                </a:solidFill>
              </a:defRPr>
            </a:lvl1pPr>
            <a:lvl2pPr marL="0" indent="0" algn="ctr">
              <a:lnSpc>
                <a:spcPct val="100000"/>
              </a:lnSpc>
              <a:spcBef>
                <a:spcPts val="1000"/>
              </a:spcBef>
              <a:buNone/>
              <a:defRPr sz="1800" spc="100">
                <a:solidFill>
                  <a:schemeClr val="tx1"/>
                </a:solidFill>
              </a:defRPr>
            </a:lvl2pPr>
            <a:lvl3pPr marL="283464" indent="-283464">
              <a:lnSpc>
                <a:spcPct val="100000"/>
              </a:lnSpc>
              <a:spcBef>
                <a:spcPts val="1000"/>
              </a:spcBef>
              <a:defRPr sz="1800" spc="100">
                <a:solidFill>
                  <a:schemeClr val="tx1"/>
                </a:solidFill>
              </a:defRPr>
            </a:lvl3pPr>
            <a:lvl4pPr marL="548640" indent="-283464">
              <a:lnSpc>
                <a:spcPct val="100000"/>
              </a:lnSpc>
              <a:defRPr sz="1600" spc="100">
                <a:solidFill>
                  <a:schemeClr val="tx1"/>
                </a:solidFill>
              </a:defRPr>
            </a:lvl4pPr>
            <a:lvl5pPr marL="1097280" indent="-283464">
              <a:lnSpc>
                <a:spcPct val="100000"/>
              </a:lnSpc>
              <a:defRPr sz="1600" spc="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tx1"/>
                </a:solidFill>
              </a:defRPr>
            </a:lvl1pPr>
          </a:lstStyle>
          <a:p>
            <a:r>
              <a:rPr lang="en-US"/>
              <a:t>20XX</a:t>
            </a:r>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tx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tx1"/>
                </a:solidFill>
              </a:defRPr>
            </a:lvl1pPr>
          </a:lstStyle>
          <a:p>
            <a:fld id="{294A09A9-5501-47C1-A89A-A340965A2BE2}" type="slidenum">
              <a:rPr lang="en-US" smtClean="0"/>
              <a:pPr/>
              <a:t>‹#›</a:t>
            </a:fld>
            <a:endParaRPr lang="en-US" dirty="0"/>
          </a:p>
        </p:txBody>
      </p:sp>
      <p:cxnSp>
        <p:nvCxnSpPr>
          <p:cNvPr id="16" name="Straight Connector 15">
            <a:extLst>
              <a:ext uri="{FF2B5EF4-FFF2-40B4-BE49-F238E27FC236}">
                <a16:creationId xmlns:a16="http://schemas.microsoft.com/office/drawing/2014/main" id="{A4070FA0-EB95-7750-D21A-933827C6388C}"/>
              </a:ext>
            </a:extLst>
          </p:cNvPr>
          <p:cNvCxnSpPr>
            <a:cxnSpLocks/>
          </p:cNvCxnSpPr>
          <p:nvPr userDrawn="1"/>
        </p:nvCxnSpPr>
        <p:spPr>
          <a:xfrm flipH="1" flipV="1">
            <a:off x="-29785" y="-110490"/>
            <a:ext cx="1031941" cy="34198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64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74" r:id="rId3"/>
    <p:sldLayoutId id="2147483675" r:id="rId4"/>
    <p:sldLayoutId id="2147483676" r:id="rId5"/>
    <p:sldLayoutId id="2147483659"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slideLayout" Target="../slideLayouts/slideLayout14.xml"/><Relationship Id="rId4" Type="http://schemas.openxmlformats.org/officeDocument/2006/relationships/video" Target="../media/media2.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image" Target="../media/image17.gif"/><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Placeholder 86">
            <a:extLst>
              <a:ext uri="{FF2B5EF4-FFF2-40B4-BE49-F238E27FC236}">
                <a16:creationId xmlns:a16="http://schemas.microsoft.com/office/drawing/2014/main" id="{1A67CB3B-F50E-0C67-E369-D749D8F7961D}"/>
              </a:ext>
            </a:extLst>
          </p:cNvPr>
          <p:cNvPicPr>
            <a:picLocks noGrp="1" noChangeAspect="1"/>
          </p:cNvPicPr>
          <p:nvPr>
            <p:ph type="pic" sz="quarter" idx="10"/>
          </p:nvPr>
        </p:nvPicPr>
        <p:blipFill>
          <a:blip r:embed="rId2"/>
          <a:srcRect l="15856" r="15856"/>
          <a:stretch/>
        </p:blipFill>
        <p:spPr>
          <a:xfrm flipH="1">
            <a:off x="0" y="0"/>
            <a:ext cx="7024688" cy="6858000"/>
          </a:xfrm>
        </p:spPr>
      </p:pic>
      <p:sp>
        <p:nvSpPr>
          <p:cNvPr id="4" name="Title 3">
            <a:extLst>
              <a:ext uri="{FF2B5EF4-FFF2-40B4-BE49-F238E27FC236}">
                <a16:creationId xmlns:a16="http://schemas.microsoft.com/office/drawing/2014/main" id="{509B40FD-8703-8858-9649-FEBB48F536BE}"/>
              </a:ext>
            </a:extLst>
          </p:cNvPr>
          <p:cNvSpPr>
            <a:spLocks noGrp="1"/>
          </p:cNvSpPr>
          <p:nvPr>
            <p:ph type="title"/>
          </p:nvPr>
        </p:nvSpPr>
        <p:spPr>
          <a:xfrm>
            <a:off x="4078706" y="2456733"/>
            <a:ext cx="8124873" cy="1639939"/>
          </a:xfrm>
          <a:solidFill>
            <a:schemeClr val="accent2">
              <a:lumMod val="50000"/>
            </a:schemeClr>
          </a:solidFill>
        </p:spPr>
        <p:txBody>
          <a:bodyPr/>
          <a:lstStyle/>
          <a:p>
            <a:pPr algn="ctr"/>
            <a:r>
              <a:rPr lang="ar-DZ" sz="4400" dirty="0"/>
              <a:t>مخاطر الذكاء الاصطناعي واساسها </a:t>
            </a:r>
            <a:endParaRPr lang="en-US" sz="4400" dirty="0"/>
          </a:p>
        </p:txBody>
      </p:sp>
      <p:sp>
        <p:nvSpPr>
          <p:cNvPr id="3" name="Subtitle 2">
            <a:extLst>
              <a:ext uri="{FF2B5EF4-FFF2-40B4-BE49-F238E27FC236}">
                <a16:creationId xmlns:a16="http://schemas.microsoft.com/office/drawing/2014/main" id="{5AD56742-F4E2-870E-6E2F-14BE52F19AB2}"/>
              </a:ext>
            </a:extLst>
          </p:cNvPr>
          <p:cNvSpPr>
            <a:spLocks noGrp="1"/>
          </p:cNvSpPr>
          <p:nvPr>
            <p:ph type="subTitle" idx="1"/>
          </p:nvPr>
        </p:nvSpPr>
        <p:spPr>
          <a:xfrm>
            <a:off x="7543800" y="4398264"/>
            <a:ext cx="3913632" cy="2066544"/>
          </a:xfrm>
        </p:spPr>
        <p:txBody>
          <a:bodyPr/>
          <a:lstStyle/>
          <a:p>
            <a:r>
              <a:rPr lang="en-US" dirty="0"/>
              <a:t>Mohammed </a:t>
            </a:r>
            <a:r>
              <a:rPr lang="en-US" dirty="0" err="1"/>
              <a:t>Dheyaa</a:t>
            </a:r>
            <a:r>
              <a:rPr lang="en-US" dirty="0"/>
              <a:t> Bade</a:t>
            </a:r>
          </a:p>
          <a:p>
            <a:endParaRPr lang="en-US" dirty="0"/>
          </a:p>
        </p:txBody>
      </p:sp>
      <p:pic>
        <p:nvPicPr>
          <p:cNvPr id="5" name="Picture 4">
            <a:extLst>
              <a:ext uri="{FF2B5EF4-FFF2-40B4-BE49-F238E27FC236}">
                <a16:creationId xmlns:a16="http://schemas.microsoft.com/office/drawing/2014/main" id="{6216DC09-6B88-24B6-B2E0-7BCCEC563332}"/>
              </a:ext>
            </a:extLst>
          </p:cNvPr>
          <p:cNvPicPr>
            <a:picLocks noChangeAspect="1"/>
          </p:cNvPicPr>
          <p:nvPr/>
        </p:nvPicPr>
        <p:blipFill>
          <a:blip r:embed="rId3"/>
          <a:stretch>
            <a:fillRect/>
          </a:stretch>
        </p:blipFill>
        <p:spPr>
          <a:xfrm>
            <a:off x="10059469" y="0"/>
            <a:ext cx="2144110" cy="2020824"/>
          </a:xfrm>
          <a:prstGeom prst="rect">
            <a:avLst/>
          </a:prstGeom>
        </p:spPr>
      </p:pic>
    </p:spTree>
    <p:extLst>
      <p:ext uri="{BB962C8B-B14F-4D97-AF65-F5344CB8AC3E}">
        <p14:creationId xmlns:p14="http://schemas.microsoft.com/office/powerpoint/2010/main" val="395755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ECAC5-3A33-0285-5DF2-D0E5AEF92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C9E76-5CD5-748C-16BE-DE8C0C7E604C}"/>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0668ED59-1087-2254-3DB0-45382E394266}"/>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تطبيقات الذكاء الاصطناعي </a:t>
            </a:r>
          </a:p>
          <a:p>
            <a:pPr lvl="1" algn="ctr" rtl="1"/>
            <a:r>
              <a:rPr lang="ar-DZ" b="1" dirty="0">
                <a:latin typeface="Arial Rounded MT Bold" panose="020F0704030504030204" pitchFamily="34" charset="0"/>
              </a:rPr>
              <a:t>الرعاية الصحية : </a:t>
            </a:r>
            <a:r>
              <a:rPr lang="en-US" b="1" dirty="0">
                <a:latin typeface="Arial Rounded MT Bold" panose="020F0704030504030204" pitchFamily="34" charset="0"/>
              </a:rPr>
              <a:t>HealthCare</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اكتشاف الأورام الدماغية من خلال صور الاشعة </a:t>
            </a:r>
            <a:r>
              <a:rPr lang="en-US" b="1" dirty="0">
                <a:latin typeface="Arial Rounded MT Bold" panose="020F0704030504030204" pitchFamily="34" charset="0"/>
              </a:rPr>
              <a:t>MRIs </a:t>
            </a:r>
          </a:p>
        </p:txBody>
      </p:sp>
      <p:sp>
        <p:nvSpPr>
          <p:cNvPr id="6" name="Slide Number Placeholder 5">
            <a:extLst>
              <a:ext uri="{FF2B5EF4-FFF2-40B4-BE49-F238E27FC236}">
                <a16:creationId xmlns:a16="http://schemas.microsoft.com/office/drawing/2014/main" id="{DE53B6EE-BD57-4DF9-78AF-778F5A4324B6}"/>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10</a:t>
            </a:fld>
            <a:endParaRPr lang="en-US" dirty="0"/>
          </a:p>
        </p:txBody>
      </p:sp>
      <p:pic>
        <p:nvPicPr>
          <p:cNvPr id="12" name="Picture 11">
            <a:extLst>
              <a:ext uri="{FF2B5EF4-FFF2-40B4-BE49-F238E27FC236}">
                <a16:creationId xmlns:a16="http://schemas.microsoft.com/office/drawing/2014/main" id="{EFB17CE9-6097-9F67-2181-ACB2FE0BB910}"/>
              </a:ext>
            </a:extLst>
          </p:cNvPr>
          <p:cNvPicPr>
            <a:picLocks noChangeAspect="1"/>
          </p:cNvPicPr>
          <p:nvPr/>
        </p:nvPicPr>
        <p:blipFill>
          <a:blip r:embed="rId2"/>
          <a:stretch>
            <a:fillRect/>
          </a:stretch>
        </p:blipFill>
        <p:spPr>
          <a:xfrm>
            <a:off x="188160" y="2239333"/>
            <a:ext cx="3229914" cy="1023570"/>
          </a:xfrm>
          <a:prstGeom prst="rect">
            <a:avLst/>
          </a:prstGeom>
        </p:spPr>
      </p:pic>
      <p:pic>
        <p:nvPicPr>
          <p:cNvPr id="14" name="Picture 13">
            <a:extLst>
              <a:ext uri="{FF2B5EF4-FFF2-40B4-BE49-F238E27FC236}">
                <a16:creationId xmlns:a16="http://schemas.microsoft.com/office/drawing/2014/main" id="{1F6185E1-2E5C-1C17-47F9-023C476AD36F}"/>
              </a:ext>
            </a:extLst>
          </p:cNvPr>
          <p:cNvPicPr>
            <a:picLocks noChangeAspect="1"/>
          </p:cNvPicPr>
          <p:nvPr/>
        </p:nvPicPr>
        <p:blipFill>
          <a:blip r:embed="rId3"/>
          <a:srcRect b="6898"/>
          <a:stretch/>
        </p:blipFill>
        <p:spPr>
          <a:xfrm>
            <a:off x="237744" y="3429000"/>
            <a:ext cx="3229914" cy="1943100"/>
          </a:xfrm>
          <a:prstGeom prst="rect">
            <a:avLst/>
          </a:prstGeom>
        </p:spPr>
      </p:pic>
      <p:pic>
        <p:nvPicPr>
          <p:cNvPr id="20" name="Picture 19">
            <a:extLst>
              <a:ext uri="{FF2B5EF4-FFF2-40B4-BE49-F238E27FC236}">
                <a16:creationId xmlns:a16="http://schemas.microsoft.com/office/drawing/2014/main" id="{783DA65D-87CF-CD0F-EC3B-21F3E9A6507B}"/>
              </a:ext>
            </a:extLst>
          </p:cNvPr>
          <p:cNvPicPr>
            <a:picLocks noChangeAspect="1"/>
          </p:cNvPicPr>
          <p:nvPr/>
        </p:nvPicPr>
        <p:blipFill>
          <a:blip r:embed="rId4"/>
          <a:stretch>
            <a:fillRect/>
          </a:stretch>
        </p:blipFill>
        <p:spPr>
          <a:xfrm>
            <a:off x="3705403" y="1633176"/>
            <a:ext cx="8348021" cy="4057141"/>
          </a:xfrm>
          <a:prstGeom prst="rect">
            <a:avLst/>
          </a:prstGeom>
        </p:spPr>
      </p:pic>
      <p:pic>
        <p:nvPicPr>
          <p:cNvPr id="22" name="Picture 21">
            <a:extLst>
              <a:ext uri="{FF2B5EF4-FFF2-40B4-BE49-F238E27FC236}">
                <a16:creationId xmlns:a16="http://schemas.microsoft.com/office/drawing/2014/main" id="{97129C4B-10D8-5B8A-310A-83D2F7492CA9}"/>
              </a:ext>
            </a:extLst>
          </p:cNvPr>
          <p:cNvPicPr>
            <a:picLocks noChangeAspect="1"/>
          </p:cNvPicPr>
          <p:nvPr/>
        </p:nvPicPr>
        <p:blipFill>
          <a:blip r:embed="rId5"/>
          <a:stretch>
            <a:fillRect/>
          </a:stretch>
        </p:blipFill>
        <p:spPr>
          <a:xfrm>
            <a:off x="3754987" y="3723448"/>
            <a:ext cx="2143125" cy="1610552"/>
          </a:xfrm>
          <a:prstGeom prst="rect">
            <a:avLst/>
          </a:prstGeom>
        </p:spPr>
      </p:pic>
      <p:cxnSp>
        <p:nvCxnSpPr>
          <p:cNvPr id="24" name="Straight Arrow Connector 23">
            <a:extLst>
              <a:ext uri="{FF2B5EF4-FFF2-40B4-BE49-F238E27FC236}">
                <a16:creationId xmlns:a16="http://schemas.microsoft.com/office/drawing/2014/main" id="{7E4A6237-3BA9-1826-9878-1C7FAD2A7989}"/>
              </a:ext>
            </a:extLst>
          </p:cNvPr>
          <p:cNvCxnSpPr>
            <a:cxnSpLocks/>
          </p:cNvCxnSpPr>
          <p:nvPr/>
        </p:nvCxnSpPr>
        <p:spPr>
          <a:xfrm>
            <a:off x="3323994" y="4586121"/>
            <a:ext cx="4309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485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A619-76FC-F11F-4CD3-83F9262C2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A4B9A-778E-D96E-E41F-D96C15FF5625}"/>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5F4E8464-2EA4-4A17-F059-55CD5FD55FD5}"/>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تطبيقات الذكاء الاصطناعي </a:t>
            </a:r>
          </a:p>
          <a:p>
            <a:pPr lvl="1" algn="ctr" rtl="1"/>
            <a:r>
              <a:rPr lang="ar-DZ" b="1" dirty="0">
                <a:latin typeface="Arial Rounded MT Bold" panose="020F0704030504030204" pitchFamily="34" charset="0"/>
              </a:rPr>
              <a:t>الرعاية الصحية : </a:t>
            </a:r>
            <a:r>
              <a:rPr lang="en-US" b="1" dirty="0">
                <a:latin typeface="Arial Rounded MT Bold" panose="020F0704030504030204" pitchFamily="34" charset="0"/>
              </a:rPr>
              <a:t>Path planning</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نظام إيجاد المسار الامن و السريع للإنقاذ.</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48D64860-A25A-A1B9-1AAE-718F6651A241}"/>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11</a:t>
            </a:fld>
            <a:endParaRPr lang="en-US" dirty="0"/>
          </a:p>
        </p:txBody>
      </p:sp>
      <p:pic>
        <p:nvPicPr>
          <p:cNvPr id="5" name="Picture 4">
            <a:extLst>
              <a:ext uri="{FF2B5EF4-FFF2-40B4-BE49-F238E27FC236}">
                <a16:creationId xmlns:a16="http://schemas.microsoft.com/office/drawing/2014/main" id="{C2B289F1-B602-07B1-FB2F-CDB98564720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344168" y="1348023"/>
            <a:ext cx="8065007" cy="4935691"/>
          </a:xfrm>
          <a:prstGeom prst="rect">
            <a:avLst/>
          </a:prstGeom>
        </p:spPr>
      </p:pic>
    </p:spTree>
    <p:extLst>
      <p:ext uri="{BB962C8B-B14F-4D97-AF65-F5344CB8AC3E}">
        <p14:creationId xmlns:p14="http://schemas.microsoft.com/office/powerpoint/2010/main" val="960131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ABEF4-8987-2447-9366-55CB1C6E1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F83AC-4251-BF1B-737C-1AAD8A75C9C9}"/>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51EF9EE7-F244-DEA9-0C38-25D5D514A57C}"/>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تطبيقات الذكاء الاصطناعي </a:t>
            </a:r>
          </a:p>
          <a:p>
            <a:pPr lvl="1" algn="ctr" rtl="1"/>
            <a:r>
              <a:rPr lang="ar-DZ" b="1" dirty="0">
                <a:latin typeface="Arial Rounded MT Bold" panose="020F0704030504030204" pitchFamily="34" charset="0"/>
              </a:rPr>
              <a:t>الأنظمة المالية: </a:t>
            </a:r>
            <a:r>
              <a:rPr lang="en-US" b="1" dirty="0">
                <a:latin typeface="Arial Rounded MT Bold" panose="020F0704030504030204" pitchFamily="34" charset="0"/>
              </a:rPr>
              <a:t>Finance</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الكشف عن الاحتيال في الأنظمة المالية وغسيل الأموال.</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0038D437-3689-6C69-E2E8-F55ED6326B55}"/>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12</a:t>
            </a:fld>
            <a:endParaRPr lang="en-US" dirty="0"/>
          </a:p>
        </p:txBody>
      </p:sp>
      <p:pic>
        <p:nvPicPr>
          <p:cNvPr id="7" name="Picture 6">
            <a:extLst>
              <a:ext uri="{FF2B5EF4-FFF2-40B4-BE49-F238E27FC236}">
                <a16:creationId xmlns:a16="http://schemas.microsoft.com/office/drawing/2014/main" id="{DD1DECA6-A025-4D04-85DB-2D13835C4C7B}"/>
              </a:ext>
            </a:extLst>
          </p:cNvPr>
          <p:cNvPicPr>
            <a:picLocks noChangeAspect="1"/>
          </p:cNvPicPr>
          <p:nvPr/>
        </p:nvPicPr>
        <p:blipFill>
          <a:blip r:embed="rId2"/>
          <a:stretch>
            <a:fillRect/>
          </a:stretch>
        </p:blipFill>
        <p:spPr>
          <a:xfrm>
            <a:off x="0" y="2615184"/>
            <a:ext cx="5483699" cy="3093363"/>
          </a:xfrm>
          <a:prstGeom prst="rect">
            <a:avLst/>
          </a:prstGeom>
        </p:spPr>
      </p:pic>
      <p:sp>
        <p:nvSpPr>
          <p:cNvPr id="8" name="Rectangle 7">
            <a:extLst>
              <a:ext uri="{FF2B5EF4-FFF2-40B4-BE49-F238E27FC236}">
                <a16:creationId xmlns:a16="http://schemas.microsoft.com/office/drawing/2014/main" id="{6D85963A-7A64-C1A6-ECDA-64FFFC3EA477}"/>
              </a:ext>
            </a:extLst>
          </p:cNvPr>
          <p:cNvSpPr/>
          <p:nvPr/>
        </p:nvSpPr>
        <p:spPr>
          <a:xfrm>
            <a:off x="6263640" y="3509010"/>
            <a:ext cx="1847088" cy="5234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t>Clustering Model like K-Means or DBSCAN</a:t>
            </a:r>
          </a:p>
        </p:txBody>
      </p:sp>
      <p:cxnSp>
        <p:nvCxnSpPr>
          <p:cNvPr id="9" name="Straight Arrow Connector 8">
            <a:extLst>
              <a:ext uri="{FF2B5EF4-FFF2-40B4-BE49-F238E27FC236}">
                <a16:creationId xmlns:a16="http://schemas.microsoft.com/office/drawing/2014/main" id="{45AE7461-E83D-FDC9-F993-6C792B2674B4}"/>
              </a:ext>
            </a:extLst>
          </p:cNvPr>
          <p:cNvCxnSpPr>
            <a:cxnSpLocks/>
          </p:cNvCxnSpPr>
          <p:nvPr/>
        </p:nvCxnSpPr>
        <p:spPr>
          <a:xfrm>
            <a:off x="5390538" y="3836313"/>
            <a:ext cx="8731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3FE0AB0-4C60-94C7-5CD0-4EC4A63ED30C}"/>
              </a:ext>
            </a:extLst>
          </p:cNvPr>
          <p:cNvPicPr>
            <a:picLocks noChangeAspect="1"/>
          </p:cNvPicPr>
          <p:nvPr/>
        </p:nvPicPr>
        <p:blipFill>
          <a:blip r:embed="rId3"/>
          <a:srcRect b="57067"/>
          <a:stretch/>
        </p:blipFill>
        <p:spPr>
          <a:xfrm>
            <a:off x="8418841" y="2766120"/>
            <a:ext cx="3759863" cy="1655061"/>
          </a:xfrm>
          <a:prstGeom prst="rect">
            <a:avLst/>
          </a:prstGeom>
        </p:spPr>
      </p:pic>
      <p:cxnSp>
        <p:nvCxnSpPr>
          <p:cNvPr id="13" name="Straight Arrow Connector 12">
            <a:extLst>
              <a:ext uri="{FF2B5EF4-FFF2-40B4-BE49-F238E27FC236}">
                <a16:creationId xmlns:a16="http://schemas.microsoft.com/office/drawing/2014/main" id="{1FDC2758-F469-BAC6-5047-C7CC83FB0581}"/>
              </a:ext>
            </a:extLst>
          </p:cNvPr>
          <p:cNvCxnSpPr>
            <a:cxnSpLocks/>
          </p:cNvCxnSpPr>
          <p:nvPr/>
        </p:nvCxnSpPr>
        <p:spPr>
          <a:xfrm>
            <a:off x="8110728" y="3832146"/>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3AA62E7-14E6-12E7-3F4F-931B1EA3D489}"/>
              </a:ext>
            </a:extLst>
          </p:cNvPr>
          <p:cNvSpPr/>
          <p:nvPr/>
        </p:nvSpPr>
        <p:spPr>
          <a:xfrm>
            <a:off x="0" y="3236976"/>
            <a:ext cx="5390538" cy="42062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D927DC-1788-114B-51E8-254094A82D51}"/>
              </a:ext>
            </a:extLst>
          </p:cNvPr>
          <p:cNvSpPr/>
          <p:nvPr/>
        </p:nvSpPr>
        <p:spPr>
          <a:xfrm>
            <a:off x="13296" y="4032504"/>
            <a:ext cx="5390538" cy="42062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73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A2B54-69A8-675D-C405-250DF9C41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4FE52-9DC7-DEFD-6828-F4C43CA2CA0F}"/>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4EE2F0D5-189F-9087-447C-7889D43485BE}"/>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تطبيقات الذكاء الاصطناعي </a:t>
            </a:r>
          </a:p>
          <a:p>
            <a:pPr lvl="1" algn="ctr" rtl="1"/>
            <a:r>
              <a:rPr lang="ar-DZ" b="1" dirty="0"/>
              <a:t>الأمن السيبراني</a:t>
            </a:r>
            <a:r>
              <a:rPr lang="ar-DZ" b="1" dirty="0">
                <a:latin typeface="Arial Rounded MT Bold" panose="020F0704030504030204" pitchFamily="34" charset="0"/>
              </a:rPr>
              <a:t>: </a:t>
            </a:r>
            <a:r>
              <a:rPr lang="en-US" b="1" dirty="0">
                <a:latin typeface="Arial Rounded MT Bold" panose="020F0704030504030204" pitchFamily="34" charset="0"/>
              </a:rPr>
              <a:t>Cybersecurity</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الكشف عن هجوم </a:t>
            </a:r>
            <a:r>
              <a:rPr lang="en-US" b="1" dirty="0">
                <a:latin typeface="Arial Rounded MT Bold" panose="020F0704030504030204" pitchFamily="34" charset="0"/>
              </a:rPr>
              <a:t>DDOS attack</a:t>
            </a:r>
            <a:r>
              <a:rPr lang="ar-DZ" b="1" dirty="0">
                <a:latin typeface="Arial Rounded MT Bold" panose="020F0704030504030204" pitchFamily="34" charset="0"/>
              </a:rPr>
              <a:t>.</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D4391DED-B244-BF42-DF64-275C8C23BAF5}"/>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13</a:t>
            </a:fld>
            <a:endParaRPr lang="en-US" dirty="0"/>
          </a:p>
        </p:txBody>
      </p:sp>
      <p:pic>
        <p:nvPicPr>
          <p:cNvPr id="5" name="Picture 4">
            <a:extLst>
              <a:ext uri="{FF2B5EF4-FFF2-40B4-BE49-F238E27FC236}">
                <a16:creationId xmlns:a16="http://schemas.microsoft.com/office/drawing/2014/main" id="{30DEB42A-969A-2C08-E963-07DF6D3B64B8}"/>
              </a:ext>
            </a:extLst>
          </p:cNvPr>
          <p:cNvPicPr>
            <a:picLocks noChangeAspect="1"/>
          </p:cNvPicPr>
          <p:nvPr/>
        </p:nvPicPr>
        <p:blipFill>
          <a:blip r:embed="rId2"/>
          <a:stretch>
            <a:fillRect/>
          </a:stretch>
        </p:blipFill>
        <p:spPr>
          <a:xfrm>
            <a:off x="1575397" y="1524817"/>
            <a:ext cx="8723376" cy="4484095"/>
          </a:xfrm>
          <a:prstGeom prst="rect">
            <a:avLst/>
          </a:prstGeom>
        </p:spPr>
      </p:pic>
      <p:sp>
        <p:nvSpPr>
          <p:cNvPr id="14" name="Rectangle 13">
            <a:extLst>
              <a:ext uri="{FF2B5EF4-FFF2-40B4-BE49-F238E27FC236}">
                <a16:creationId xmlns:a16="http://schemas.microsoft.com/office/drawing/2014/main" id="{2E1CF6ED-E495-8DC6-07F5-BCC8BCA07CD3}"/>
              </a:ext>
            </a:extLst>
          </p:cNvPr>
          <p:cNvSpPr/>
          <p:nvPr/>
        </p:nvSpPr>
        <p:spPr>
          <a:xfrm>
            <a:off x="1575397" y="2761488"/>
            <a:ext cx="8656739" cy="42062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ectangle 14">
            <a:extLst>
              <a:ext uri="{FF2B5EF4-FFF2-40B4-BE49-F238E27FC236}">
                <a16:creationId xmlns:a16="http://schemas.microsoft.com/office/drawing/2014/main" id="{34C3295D-2D1C-A18D-7847-08E487263288}"/>
              </a:ext>
            </a:extLst>
          </p:cNvPr>
          <p:cNvSpPr/>
          <p:nvPr/>
        </p:nvSpPr>
        <p:spPr>
          <a:xfrm>
            <a:off x="1575397" y="4067273"/>
            <a:ext cx="8656739" cy="42062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ACC31E-CB7A-4604-55FC-FFD2EE54CDCF}"/>
              </a:ext>
            </a:extLst>
          </p:cNvPr>
          <p:cNvSpPr/>
          <p:nvPr/>
        </p:nvSpPr>
        <p:spPr>
          <a:xfrm rot="16200000">
            <a:off x="7882689" y="3414874"/>
            <a:ext cx="4081825" cy="61706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30E73C-7494-9841-96AD-2A8EF8253055}"/>
              </a:ext>
            </a:extLst>
          </p:cNvPr>
          <p:cNvSpPr/>
          <p:nvPr/>
        </p:nvSpPr>
        <p:spPr>
          <a:xfrm>
            <a:off x="1575396" y="5350981"/>
            <a:ext cx="8656739" cy="42062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18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2B1B-533E-8D39-FE45-20703C203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13385-4F7C-F853-D990-36837AFB1A16}"/>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C3960B05-8CC4-81AC-D75B-5FD2A2825C68}"/>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تطبيقات الذكاء الاصطناعي </a:t>
            </a:r>
          </a:p>
          <a:p>
            <a:pPr lvl="1" algn="ctr" rtl="1"/>
            <a:r>
              <a:rPr lang="ar-DZ" dirty="0"/>
              <a:t>الأمن السيبراني</a:t>
            </a:r>
            <a:r>
              <a:rPr lang="ar-DZ" b="1" dirty="0">
                <a:latin typeface="Arial Rounded MT Bold" panose="020F0704030504030204" pitchFamily="34" charset="0"/>
              </a:rPr>
              <a:t>: </a:t>
            </a:r>
            <a:r>
              <a:rPr lang="en-US" b="1" dirty="0">
                <a:latin typeface="Arial Rounded MT Bold" panose="020F0704030504030204" pitchFamily="34" charset="0"/>
              </a:rPr>
              <a:t>Cybersecurity</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الكشف عن هجوم </a:t>
            </a:r>
            <a:r>
              <a:rPr lang="en-US" b="1" dirty="0">
                <a:latin typeface="Arial Rounded MT Bold" panose="020F0704030504030204" pitchFamily="34" charset="0"/>
              </a:rPr>
              <a:t>DDOS attack</a:t>
            </a:r>
            <a:r>
              <a:rPr lang="ar-DZ" b="1" dirty="0">
                <a:latin typeface="Arial Rounded MT Bold" panose="020F0704030504030204" pitchFamily="34" charset="0"/>
              </a:rPr>
              <a:t>.</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43FBD494-EB2F-C840-89A9-CA940ED277A6}"/>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14</a:t>
            </a:fld>
            <a:endParaRPr lang="en-US" dirty="0"/>
          </a:p>
        </p:txBody>
      </p:sp>
      <p:pic>
        <p:nvPicPr>
          <p:cNvPr id="7" name="Picture 6">
            <a:extLst>
              <a:ext uri="{FF2B5EF4-FFF2-40B4-BE49-F238E27FC236}">
                <a16:creationId xmlns:a16="http://schemas.microsoft.com/office/drawing/2014/main" id="{C440DA18-C791-95EC-33A9-805C9E32D1B6}"/>
              </a:ext>
            </a:extLst>
          </p:cNvPr>
          <p:cNvPicPr>
            <a:picLocks noChangeAspect="1"/>
          </p:cNvPicPr>
          <p:nvPr/>
        </p:nvPicPr>
        <p:blipFill>
          <a:blip r:embed="rId2">
            <a:duotone>
              <a:schemeClr val="accent1">
                <a:shade val="45000"/>
                <a:satMod val="135000"/>
              </a:schemeClr>
              <a:prstClr val="white"/>
            </a:duotone>
          </a:blip>
          <a:stretch>
            <a:fillRect/>
          </a:stretch>
        </p:blipFill>
        <p:spPr>
          <a:xfrm>
            <a:off x="3052610" y="1396952"/>
            <a:ext cx="8727910" cy="4821393"/>
          </a:xfrm>
          <a:prstGeom prst="rect">
            <a:avLst/>
          </a:prstGeom>
        </p:spPr>
      </p:pic>
      <p:pic>
        <p:nvPicPr>
          <p:cNvPr id="8" name="Picture 7">
            <a:extLst>
              <a:ext uri="{FF2B5EF4-FFF2-40B4-BE49-F238E27FC236}">
                <a16:creationId xmlns:a16="http://schemas.microsoft.com/office/drawing/2014/main" id="{C26C7722-5F84-598E-5BC2-B4CB44886020}"/>
              </a:ext>
            </a:extLst>
          </p:cNvPr>
          <p:cNvPicPr>
            <a:picLocks noChangeAspect="1"/>
          </p:cNvPicPr>
          <p:nvPr/>
        </p:nvPicPr>
        <p:blipFill>
          <a:blip r:embed="rId3"/>
          <a:stretch>
            <a:fillRect/>
          </a:stretch>
        </p:blipFill>
        <p:spPr>
          <a:xfrm>
            <a:off x="720144" y="1607352"/>
            <a:ext cx="2361781" cy="1214031"/>
          </a:xfrm>
          <a:prstGeom prst="rect">
            <a:avLst/>
          </a:prstGeom>
        </p:spPr>
      </p:pic>
      <p:pic>
        <p:nvPicPr>
          <p:cNvPr id="9" name="Picture 8">
            <a:extLst>
              <a:ext uri="{FF2B5EF4-FFF2-40B4-BE49-F238E27FC236}">
                <a16:creationId xmlns:a16="http://schemas.microsoft.com/office/drawing/2014/main" id="{387DAB16-01CF-B1C1-1689-34DBB331B936}"/>
              </a:ext>
            </a:extLst>
          </p:cNvPr>
          <p:cNvPicPr>
            <a:picLocks noChangeAspect="1"/>
          </p:cNvPicPr>
          <p:nvPr/>
        </p:nvPicPr>
        <p:blipFill>
          <a:blip r:embed="rId3"/>
          <a:stretch>
            <a:fillRect/>
          </a:stretch>
        </p:blipFill>
        <p:spPr>
          <a:xfrm>
            <a:off x="720144" y="3538579"/>
            <a:ext cx="2361781" cy="1214031"/>
          </a:xfrm>
          <a:prstGeom prst="rect">
            <a:avLst/>
          </a:prstGeom>
        </p:spPr>
      </p:pic>
    </p:spTree>
    <p:extLst>
      <p:ext uri="{BB962C8B-B14F-4D97-AF65-F5344CB8AC3E}">
        <p14:creationId xmlns:p14="http://schemas.microsoft.com/office/powerpoint/2010/main" val="2025288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061C-DD6F-45AB-D1D9-B3AA9754B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88E21-FE36-82A8-07AC-CA0B4FCCFE3B}"/>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B4F37A57-2272-704E-BB78-11C7E7917DE1}"/>
              </a:ext>
            </a:extLst>
          </p:cNvPr>
          <p:cNvSpPr>
            <a:spLocks noGrp="1"/>
          </p:cNvSpPr>
          <p:nvPr>
            <p:ph sz="quarter" idx="16"/>
          </p:nvPr>
        </p:nvSpPr>
        <p:spPr>
          <a:xfrm>
            <a:off x="-1" y="639655"/>
            <a:ext cx="10396153" cy="6044184"/>
          </a:xfrm>
        </p:spPr>
        <p:txBody>
          <a:bodyPr>
            <a:normAutofit lnSpcReduction="10000"/>
          </a:bodyPr>
          <a:lstStyle/>
          <a:p>
            <a:pPr lvl="1" algn="ctr" rtl="1"/>
            <a:r>
              <a:rPr lang="ar-DZ" sz="2400" b="1" dirty="0">
                <a:latin typeface="Arial Rounded MT Bold" panose="020F0704030504030204" pitchFamily="34" charset="0"/>
              </a:rPr>
              <a:t>تطبيقات الذكاء الاصطناعي </a:t>
            </a:r>
          </a:p>
          <a:p>
            <a:pPr lvl="1" algn="ctr" rtl="1"/>
            <a:r>
              <a:rPr lang="en-US" b="1" dirty="0">
                <a:latin typeface="Arial Rounded MT Bold" panose="020F0704030504030204" pitchFamily="34" charset="0"/>
              </a:rPr>
              <a:t>Oil logging </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a:t>
            </a:r>
            <a:r>
              <a:rPr lang="en-US" b="1" dirty="0">
                <a:latin typeface="Arial Rounded MT Bold" panose="020F0704030504030204" pitchFamily="34" charset="0"/>
              </a:rPr>
              <a:t> </a:t>
            </a:r>
            <a:r>
              <a:rPr lang="ar-DZ" b="1" dirty="0">
                <a:latin typeface="Arial Rounded MT Bold" panose="020F0704030504030204" pitchFamily="34" charset="0"/>
              </a:rPr>
              <a:t>التنبؤ بالقيم الفيزيائية للإبار النفطية.</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47961410-88DB-CD2B-EE6D-CBAD173EE7C6}"/>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15</a:t>
            </a:fld>
            <a:endParaRPr lang="en-US" dirty="0"/>
          </a:p>
        </p:txBody>
      </p:sp>
      <p:pic>
        <p:nvPicPr>
          <p:cNvPr id="5" name="Picture 4">
            <a:extLst>
              <a:ext uri="{FF2B5EF4-FFF2-40B4-BE49-F238E27FC236}">
                <a16:creationId xmlns:a16="http://schemas.microsoft.com/office/drawing/2014/main" id="{473951AA-3C30-BF9C-C5D8-D83F9B0F6129}"/>
              </a:ext>
            </a:extLst>
          </p:cNvPr>
          <p:cNvPicPr>
            <a:picLocks noChangeAspect="1"/>
          </p:cNvPicPr>
          <p:nvPr/>
        </p:nvPicPr>
        <p:blipFill>
          <a:blip r:embed="rId2"/>
          <a:srcRect l="35413" t="11250" r="35487" b="1443"/>
          <a:stretch/>
        </p:blipFill>
        <p:spPr>
          <a:xfrm>
            <a:off x="9571347" y="813816"/>
            <a:ext cx="2620653" cy="6044184"/>
          </a:xfrm>
          <a:prstGeom prst="rect">
            <a:avLst/>
          </a:prstGeom>
        </p:spPr>
      </p:pic>
      <p:pic>
        <p:nvPicPr>
          <p:cNvPr id="12" name="Picture 11">
            <a:extLst>
              <a:ext uri="{FF2B5EF4-FFF2-40B4-BE49-F238E27FC236}">
                <a16:creationId xmlns:a16="http://schemas.microsoft.com/office/drawing/2014/main" id="{538213F8-0B3D-14F6-A095-971B25036BAF}"/>
              </a:ext>
            </a:extLst>
          </p:cNvPr>
          <p:cNvPicPr>
            <a:picLocks noChangeAspect="1"/>
          </p:cNvPicPr>
          <p:nvPr/>
        </p:nvPicPr>
        <p:blipFill>
          <a:blip r:embed="rId3"/>
          <a:srcRect l="42277"/>
          <a:stretch/>
        </p:blipFill>
        <p:spPr>
          <a:xfrm>
            <a:off x="5492970" y="2003586"/>
            <a:ext cx="3809230" cy="2850828"/>
          </a:xfrm>
          <a:prstGeom prst="rect">
            <a:avLst/>
          </a:prstGeom>
        </p:spPr>
      </p:pic>
      <p:pic>
        <p:nvPicPr>
          <p:cNvPr id="14" name="Picture 13">
            <a:extLst>
              <a:ext uri="{FF2B5EF4-FFF2-40B4-BE49-F238E27FC236}">
                <a16:creationId xmlns:a16="http://schemas.microsoft.com/office/drawing/2014/main" id="{F1A1A08B-568A-BE71-BDEB-4C9AA2B3109C}"/>
              </a:ext>
            </a:extLst>
          </p:cNvPr>
          <p:cNvPicPr>
            <a:picLocks noChangeAspect="1"/>
          </p:cNvPicPr>
          <p:nvPr/>
        </p:nvPicPr>
        <p:blipFill>
          <a:blip r:embed="rId4"/>
          <a:srcRect l="23440"/>
          <a:stretch/>
        </p:blipFill>
        <p:spPr>
          <a:xfrm>
            <a:off x="368984" y="1942462"/>
            <a:ext cx="4718965" cy="2973076"/>
          </a:xfrm>
          <a:prstGeom prst="rect">
            <a:avLst/>
          </a:prstGeom>
        </p:spPr>
      </p:pic>
    </p:spTree>
    <p:extLst>
      <p:ext uri="{BB962C8B-B14F-4D97-AF65-F5344CB8AC3E}">
        <p14:creationId xmlns:p14="http://schemas.microsoft.com/office/powerpoint/2010/main" val="40514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98C7D-19D0-A0C4-A2A7-57521C014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9B237-AC4B-DFFC-1FFF-C6DA8A1026DA}"/>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676C2160-2FAC-757F-16F1-34733F25770F}"/>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تطبيقات الذكاء الاصطناعي </a:t>
            </a:r>
          </a:p>
          <a:p>
            <a:pPr lvl="1" algn="ctr" rtl="1"/>
            <a:r>
              <a:rPr lang="ar-DZ" dirty="0"/>
              <a:t>التعرف على الوجوه</a:t>
            </a:r>
            <a:r>
              <a:rPr lang="ar-DZ" b="1" dirty="0">
                <a:latin typeface="Arial Rounded MT Bold" panose="020F0704030504030204" pitchFamily="34" charset="0"/>
              </a:rPr>
              <a:t>: </a:t>
            </a:r>
            <a:r>
              <a:rPr lang="en-US" b="1" dirty="0">
                <a:latin typeface="Arial Rounded MT Bold" panose="020F0704030504030204" pitchFamily="34" charset="0"/>
              </a:rPr>
              <a:t> Facial Recognition Systems</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r>
              <a:rPr lang="ar-DZ" b="1" dirty="0">
                <a:latin typeface="Arial Rounded MT Bold" panose="020F0704030504030204" pitchFamily="34" charset="0"/>
              </a:rPr>
              <a:t>دراسة حالة: نظام التعرف على المطلوبين الدوليين في المطارات.</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4C7698AF-B102-DD95-6AA4-00567706A2D7}"/>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16</a:t>
            </a:fld>
            <a:endParaRPr lang="en-US" dirty="0"/>
          </a:p>
        </p:txBody>
      </p:sp>
      <p:pic>
        <p:nvPicPr>
          <p:cNvPr id="5" name="Picture 4">
            <a:extLst>
              <a:ext uri="{FF2B5EF4-FFF2-40B4-BE49-F238E27FC236}">
                <a16:creationId xmlns:a16="http://schemas.microsoft.com/office/drawing/2014/main" id="{483251AB-DAD4-425D-5AB2-5180C2CC6AB6}"/>
              </a:ext>
            </a:extLst>
          </p:cNvPr>
          <p:cNvPicPr>
            <a:picLocks noChangeAspect="1"/>
          </p:cNvPicPr>
          <p:nvPr/>
        </p:nvPicPr>
        <p:blipFill>
          <a:blip r:embed="rId2"/>
          <a:stretch>
            <a:fillRect/>
          </a:stretch>
        </p:blipFill>
        <p:spPr>
          <a:xfrm>
            <a:off x="1287110" y="1497229"/>
            <a:ext cx="9310786" cy="4721116"/>
          </a:xfrm>
          <a:prstGeom prst="rect">
            <a:avLst/>
          </a:prstGeom>
        </p:spPr>
      </p:pic>
    </p:spTree>
    <p:extLst>
      <p:ext uri="{BB962C8B-B14F-4D97-AF65-F5344CB8AC3E}">
        <p14:creationId xmlns:p14="http://schemas.microsoft.com/office/powerpoint/2010/main" val="3020612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09393-EDC0-2B2E-2B61-9C44F01C6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D9651-8E38-6A2D-BFA6-E87F84E5B967}"/>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5F819D32-0F5C-D986-AEB2-20EB989688AB}"/>
              </a:ext>
            </a:extLst>
          </p:cNvPr>
          <p:cNvSpPr>
            <a:spLocks noGrp="1"/>
          </p:cNvSpPr>
          <p:nvPr>
            <p:ph sz="quarter" idx="16"/>
          </p:nvPr>
        </p:nvSpPr>
        <p:spPr>
          <a:xfrm>
            <a:off x="188160" y="639655"/>
            <a:ext cx="10207992"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marL="285750" lvl="1" indent="-285750" algn="r" rtl="1">
              <a:buFont typeface="Arial" panose="020B0604020202020204" pitchFamily="34" charset="0"/>
              <a:buChar char="•"/>
            </a:pPr>
            <a:r>
              <a:rPr lang="ar-DZ" dirty="0"/>
              <a:t>فئة من نماذج التعلم المصممة لإنشاء محتوى جديد مثل الصور والنصوص والمقاطع الصوتية والفيديو من خلال </a:t>
            </a:r>
            <a:r>
              <a:rPr lang="ar-DZ" b="1" dirty="0"/>
              <a:t>تعلم الأنماط من البيانات الموجودة.</a:t>
            </a:r>
            <a:r>
              <a:rPr lang="ar-DZ" dirty="0"/>
              <a:t> </a:t>
            </a:r>
            <a:endParaRPr lang="en-US" dirty="0"/>
          </a:p>
          <a:p>
            <a:pPr marL="285750" lvl="1" indent="-285750" algn="r" rtl="1">
              <a:buFont typeface="Arial" panose="020B0604020202020204" pitchFamily="34" charset="0"/>
              <a:buChar char="•"/>
            </a:pPr>
            <a:r>
              <a:rPr lang="ar-DZ" dirty="0"/>
              <a:t>بخلاف النماذج التمييزية التي </a:t>
            </a:r>
            <a:r>
              <a:rPr lang="ar-DZ" b="1" dirty="0"/>
              <a:t>تُصنف</a:t>
            </a:r>
            <a:r>
              <a:rPr lang="ar-DZ" dirty="0"/>
              <a:t> أو </a:t>
            </a:r>
            <a:r>
              <a:rPr lang="ar-DZ" b="1" dirty="0" err="1"/>
              <a:t>تتنبا</a:t>
            </a:r>
            <a:r>
              <a:rPr lang="ar-DZ" dirty="0"/>
              <a:t> بناءً على بيانات الإدخال، تهدف النماذج التوليدية </a:t>
            </a:r>
            <a:r>
              <a:rPr lang="ar-DZ" b="1" dirty="0"/>
              <a:t>إلى إنتاج بيانات </a:t>
            </a:r>
            <a:r>
              <a:rPr lang="ar-DZ" dirty="0"/>
              <a:t>جديدة تُشبه بيانات التدريب.</a:t>
            </a:r>
            <a:endParaRPr lang="en-US" dirty="0"/>
          </a:p>
          <a:p>
            <a:pPr marL="285750" lvl="1" indent="-285750" algn="r" rtl="1">
              <a:buFont typeface="Arial" panose="020B0604020202020204" pitchFamily="34" charset="0"/>
              <a:buChar char="•"/>
            </a:pPr>
            <a:r>
              <a:rPr lang="ar-DZ" b="1" dirty="0">
                <a:latin typeface="Arial Rounded MT Bold" panose="020F0704030504030204" pitchFamily="34" charset="0"/>
              </a:rPr>
              <a:t>يتعلم من البيانات لإنتاج بيانات شبيهة مع القدرة على التغيير المحدود.</a:t>
            </a:r>
          </a:p>
          <a:p>
            <a:pPr marL="285750" lvl="1" indent="-285750" algn="r" rtl="1">
              <a:buFont typeface="Arial" panose="020B0604020202020204" pitchFamily="34" charset="0"/>
              <a:buChar char="•"/>
            </a:pP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6B894021-A4D8-D6E0-5AAF-CC5918AF3F04}"/>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17</a:t>
            </a:fld>
            <a:endParaRPr lang="en-US" dirty="0"/>
          </a:p>
        </p:txBody>
      </p:sp>
      <p:pic>
        <p:nvPicPr>
          <p:cNvPr id="9" name="Picture 8">
            <a:extLst>
              <a:ext uri="{FF2B5EF4-FFF2-40B4-BE49-F238E27FC236}">
                <a16:creationId xmlns:a16="http://schemas.microsoft.com/office/drawing/2014/main" id="{16E6A35A-A6BB-FC45-DB6E-D2D169EE8EB9}"/>
              </a:ext>
            </a:extLst>
          </p:cNvPr>
          <p:cNvPicPr>
            <a:picLocks noChangeAspect="1"/>
          </p:cNvPicPr>
          <p:nvPr/>
        </p:nvPicPr>
        <p:blipFill>
          <a:blip r:embed="rId2"/>
          <a:stretch>
            <a:fillRect/>
          </a:stretch>
        </p:blipFill>
        <p:spPr>
          <a:xfrm>
            <a:off x="188160" y="3392424"/>
            <a:ext cx="5455243" cy="3465576"/>
          </a:xfrm>
          <a:prstGeom prst="rect">
            <a:avLst/>
          </a:prstGeom>
        </p:spPr>
      </p:pic>
      <p:pic>
        <p:nvPicPr>
          <p:cNvPr id="11" name="Picture 10">
            <a:extLst>
              <a:ext uri="{FF2B5EF4-FFF2-40B4-BE49-F238E27FC236}">
                <a16:creationId xmlns:a16="http://schemas.microsoft.com/office/drawing/2014/main" id="{C27BD8CE-E8E9-5237-A90B-8947756AA54B}"/>
              </a:ext>
            </a:extLst>
          </p:cNvPr>
          <p:cNvPicPr>
            <a:picLocks noChangeAspect="1"/>
          </p:cNvPicPr>
          <p:nvPr/>
        </p:nvPicPr>
        <p:blipFill>
          <a:blip r:embed="rId3"/>
          <a:stretch>
            <a:fillRect/>
          </a:stretch>
        </p:blipFill>
        <p:spPr>
          <a:xfrm>
            <a:off x="5624539" y="3319754"/>
            <a:ext cx="6445581" cy="3502152"/>
          </a:xfrm>
          <a:prstGeom prst="rect">
            <a:avLst/>
          </a:prstGeom>
        </p:spPr>
      </p:pic>
    </p:spTree>
    <p:extLst>
      <p:ext uri="{BB962C8B-B14F-4D97-AF65-F5344CB8AC3E}">
        <p14:creationId xmlns:p14="http://schemas.microsoft.com/office/powerpoint/2010/main" val="378544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BAB3B-6D5D-CD7A-0A6D-DCD178079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1890D-7E19-5A4F-95F4-78D86E697D9C}"/>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B2820204-A5FB-3721-8E8A-FF2320C17574}"/>
              </a:ext>
            </a:extLst>
          </p:cNvPr>
          <p:cNvSpPr>
            <a:spLocks noGrp="1"/>
          </p:cNvSpPr>
          <p:nvPr>
            <p:ph sz="quarter" idx="16"/>
          </p:nvPr>
        </p:nvSpPr>
        <p:spPr>
          <a:xfrm>
            <a:off x="188160" y="639655"/>
            <a:ext cx="10610904"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lvl="1" algn="ctr" rtl="1"/>
            <a:r>
              <a:rPr lang="ar-DZ" b="1" dirty="0"/>
              <a:t>الشبكات التوليدية التنافسية </a:t>
            </a:r>
            <a:r>
              <a:rPr lang="en-US" b="1" dirty="0"/>
              <a:t>GANs</a:t>
            </a: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6B5D60B3-1585-1E12-6317-9B7C1E67C0CB}"/>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18</a:t>
            </a:fld>
            <a:endParaRPr lang="en-US" dirty="0"/>
          </a:p>
        </p:txBody>
      </p:sp>
      <p:pic>
        <p:nvPicPr>
          <p:cNvPr id="5" name="Picture 4">
            <a:extLst>
              <a:ext uri="{FF2B5EF4-FFF2-40B4-BE49-F238E27FC236}">
                <a16:creationId xmlns:a16="http://schemas.microsoft.com/office/drawing/2014/main" id="{9170E3BB-E939-C79A-CD87-A52C03E28F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12310"/>
          <a:stretch/>
        </p:blipFill>
        <p:spPr>
          <a:xfrm>
            <a:off x="1392936" y="2439156"/>
            <a:ext cx="9073198" cy="4418843"/>
          </a:xfrm>
          <a:prstGeom prst="rect">
            <a:avLst/>
          </a:prstGeom>
        </p:spPr>
      </p:pic>
    </p:spTree>
    <p:extLst>
      <p:ext uri="{BB962C8B-B14F-4D97-AF65-F5344CB8AC3E}">
        <p14:creationId xmlns:p14="http://schemas.microsoft.com/office/powerpoint/2010/main" val="2644463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68BF2-B8F6-AB23-F541-BEE7AB263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3F3EC-7BB6-964A-BED2-A27C62334BBD}"/>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D92B4845-4C3C-F8E6-F917-3B8B70706157}"/>
              </a:ext>
            </a:extLst>
          </p:cNvPr>
          <p:cNvSpPr>
            <a:spLocks noGrp="1"/>
          </p:cNvSpPr>
          <p:nvPr>
            <p:ph sz="quarter" idx="16"/>
          </p:nvPr>
        </p:nvSpPr>
        <p:spPr>
          <a:xfrm>
            <a:off x="188160" y="639655"/>
            <a:ext cx="10610904"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lvl="1" algn="ctr" rtl="1"/>
            <a:r>
              <a:rPr lang="ar-DZ" b="1" dirty="0">
                <a:latin typeface="Arial Rounded MT Bold" panose="020F0704030504030204" pitchFamily="34" charset="0"/>
              </a:rPr>
              <a:t>الهياكل الأساسية</a:t>
            </a:r>
          </a:p>
          <a:p>
            <a:pPr lvl="1" algn="r" rtl="1"/>
            <a:r>
              <a:rPr lang="ar-DZ" dirty="0"/>
              <a:t>أولا : الشبكات التوليدية التنافسية </a:t>
            </a:r>
            <a:r>
              <a:rPr lang="en-US" dirty="0"/>
              <a:t>GANs</a:t>
            </a: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pic>
        <p:nvPicPr>
          <p:cNvPr id="11" name="Picture 10">
            <a:extLst>
              <a:ext uri="{FF2B5EF4-FFF2-40B4-BE49-F238E27FC236}">
                <a16:creationId xmlns:a16="http://schemas.microsoft.com/office/drawing/2014/main" id="{0E09C07D-4849-40DF-DB2D-2437B2E0D261}"/>
              </a:ext>
            </a:extLst>
          </p:cNvPr>
          <p:cNvPicPr>
            <a:picLocks noChangeAspect="1"/>
          </p:cNvPicPr>
          <p:nvPr/>
        </p:nvPicPr>
        <p:blipFill>
          <a:blip r:embed="rId2"/>
          <a:stretch>
            <a:fillRect/>
          </a:stretch>
        </p:blipFill>
        <p:spPr>
          <a:xfrm>
            <a:off x="434853" y="2190098"/>
            <a:ext cx="7977627" cy="2943297"/>
          </a:xfrm>
          <a:prstGeom prst="rect">
            <a:avLst/>
          </a:prstGeom>
        </p:spPr>
      </p:pic>
      <p:sp>
        <p:nvSpPr>
          <p:cNvPr id="6" name="Slide Number Placeholder 5">
            <a:extLst>
              <a:ext uri="{FF2B5EF4-FFF2-40B4-BE49-F238E27FC236}">
                <a16:creationId xmlns:a16="http://schemas.microsoft.com/office/drawing/2014/main" id="{E9FF29E2-E381-927F-D25C-BF8F747F3C83}"/>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19</a:t>
            </a:fld>
            <a:endParaRPr lang="en-US" dirty="0"/>
          </a:p>
        </p:txBody>
      </p:sp>
      <p:pic>
        <p:nvPicPr>
          <p:cNvPr id="9" name="Picture 8">
            <a:extLst>
              <a:ext uri="{FF2B5EF4-FFF2-40B4-BE49-F238E27FC236}">
                <a16:creationId xmlns:a16="http://schemas.microsoft.com/office/drawing/2014/main" id="{C7CABD27-CA2E-5FF8-46F8-9BA9F8757E35}"/>
              </a:ext>
            </a:extLst>
          </p:cNvPr>
          <p:cNvPicPr>
            <a:picLocks noChangeAspect="1"/>
          </p:cNvPicPr>
          <p:nvPr/>
        </p:nvPicPr>
        <p:blipFill>
          <a:blip r:embed="rId3"/>
          <a:stretch>
            <a:fillRect/>
          </a:stretch>
        </p:blipFill>
        <p:spPr>
          <a:xfrm>
            <a:off x="7152756" y="4120374"/>
            <a:ext cx="4772952" cy="2578032"/>
          </a:xfrm>
          <a:prstGeom prst="rect">
            <a:avLst/>
          </a:prstGeom>
        </p:spPr>
      </p:pic>
    </p:spTree>
    <p:extLst>
      <p:ext uri="{BB962C8B-B14F-4D97-AF65-F5344CB8AC3E}">
        <p14:creationId xmlns:p14="http://schemas.microsoft.com/office/powerpoint/2010/main" val="159537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17C2-DB72-9044-85F5-8145812F2547}"/>
              </a:ext>
            </a:extLst>
          </p:cNvPr>
          <p:cNvSpPr>
            <a:spLocks noGrp="1"/>
          </p:cNvSpPr>
          <p:nvPr>
            <p:ph type="ctrTitle"/>
          </p:nvPr>
        </p:nvSpPr>
        <p:spPr>
          <a:xfrm>
            <a:off x="0" y="824686"/>
            <a:ext cx="7242048" cy="1632045"/>
          </a:xfrm>
          <a:solidFill>
            <a:schemeClr val="accent2">
              <a:lumMod val="50000"/>
            </a:schemeClr>
          </a:solidFill>
          <a:ln>
            <a:noFill/>
          </a:ln>
        </p:spPr>
        <p:txBody>
          <a:bodyPr/>
          <a:lstStyle/>
          <a:p>
            <a:r>
              <a:rPr lang="en-US" dirty="0"/>
              <a:t>Agenda</a:t>
            </a:r>
          </a:p>
        </p:txBody>
      </p:sp>
      <p:sp>
        <p:nvSpPr>
          <p:cNvPr id="3" name="Subtitle 2">
            <a:extLst>
              <a:ext uri="{FF2B5EF4-FFF2-40B4-BE49-F238E27FC236}">
                <a16:creationId xmlns:a16="http://schemas.microsoft.com/office/drawing/2014/main" id="{9BD24E5D-1B1B-589D-5E61-13DB4FE92751}"/>
              </a:ext>
            </a:extLst>
          </p:cNvPr>
          <p:cNvSpPr>
            <a:spLocks noGrp="1"/>
          </p:cNvSpPr>
          <p:nvPr>
            <p:ph type="subTitle" idx="1"/>
          </p:nvPr>
        </p:nvSpPr>
        <p:spPr>
          <a:xfrm>
            <a:off x="64008" y="2770632"/>
            <a:ext cx="4325112" cy="3539265"/>
          </a:xfrm>
        </p:spPr>
        <p:txBody>
          <a:bodyPr>
            <a:normAutofit/>
          </a:bodyPr>
          <a:lstStyle/>
          <a:p>
            <a:pPr marL="342900" indent="-342900" algn="r" rtl="1">
              <a:buFont typeface="Arial" panose="020B0604020202020204" pitchFamily="34" charset="0"/>
              <a:buChar char="•"/>
            </a:pPr>
            <a:r>
              <a:rPr lang="ar-DZ" sz="2400" dirty="0"/>
              <a:t>مقدمة عن الذكاء الاصطناعي وقدراته </a:t>
            </a:r>
          </a:p>
          <a:p>
            <a:pPr marL="342900" indent="-342900" algn="r" rtl="1">
              <a:buFont typeface="Arial" panose="020B0604020202020204" pitchFamily="34" charset="0"/>
              <a:buChar char="•"/>
            </a:pPr>
            <a:r>
              <a:rPr lang="ar-DZ" sz="2400" dirty="0"/>
              <a:t>تصنيف مخاطر الذكاء الاصطناعي</a:t>
            </a:r>
          </a:p>
          <a:p>
            <a:pPr marL="342900" indent="-342900" algn="r" rtl="1">
              <a:buFont typeface="Arial" panose="020B0604020202020204" pitchFamily="34" charset="0"/>
              <a:buChar char="•"/>
            </a:pPr>
            <a:r>
              <a:rPr lang="ar-DZ" sz="2400" dirty="0"/>
              <a:t> دراسات حالة حول إخفاقات الذكاء الاصطناعي</a:t>
            </a:r>
          </a:p>
          <a:p>
            <a:pPr marL="342900" indent="-342900" algn="r" rtl="1">
              <a:buFont typeface="Arial" panose="020B0604020202020204" pitchFamily="34" charset="0"/>
              <a:buChar char="•"/>
            </a:pPr>
            <a:r>
              <a:rPr lang="ar-DZ" sz="2400" dirty="0"/>
              <a:t> المصادر التقنية للمخاطر التحديات الأخلاقية.</a:t>
            </a:r>
            <a:endParaRPr lang="en-US" dirty="0"/>
          </a:p>
        </p:txBody>
      </p:sp>
      <p:pic>
        <p:nvPicPr>
          <p:cNvPr id="12" name="Picture Placeholder 11">
            <a:extLst>
              <a:ext uri="{FF2B5EF4-FFF2-40B4-BE49-F238E27FC236}">
                <a16:creationId xmlns:a16="http://schemas.microsoft.com/office/drawing/2014/main" id="{F9C729C8-1701-B745-7408-A3C01925EC6D}"/>
              </a:ext>
            </a:extLst>
          </p:cNvPr>
          <p:cNvPicPr>
            <a:picLocks noGrp="1" noChangeAspect="1"/>
          </p:cNvPicPr>
          <p:nvPr>
            <p:ph type="pic" sz="quarter" idx="13"/>
          </p:nvPr>
        </p:nvPicPr>
        <p:blipFill>
          <a:blip r:embed="rId2">
            <a:duotone>
              <a:schemeClr val="accent1">
                <a:shade val="45000"/>
                <a:satMod val="135000"/>
              </a:schemeClr>
              <a:prstClr val="white"/>
            </a:duotone>
          </a:blip>
          <a:srcRect/>
          <a:stretch/>
        </p:blipFill>
        <p:spPr>
          <a:xfrm>
            <a:off x="4315032" y="0"/>
            <a:ext cx="7876033" cy="6858000"/>
          </a:xfrm>
        </p:spPr>
      </p:pic>
      <p:sp>
        <p:nvSpPr>
          <p:cNvPr id="6" name="Slide Number Placeholder 5">
            <a:extLst>
              <a:ext uri="{FF2B5EF4-FFF2-40B4-BE49-F238E27FC236}">
                <a16:creationId xmlns:a16="http://schemas.microsoft.com/office/drawing/2014/main" id="{FB893673-B52A-9C62-22E6-2E885DA16158}"/>
              </a:ext>
            </a:extLst>
          </p:cNvPr>
          <p:cNvSpPr>
            <a:spLocks noGrp="1"/>
          </p:cNvSpPr>
          <p:nvPr>
            <p:ph type="sldNum" sz="quarter" idx="16"/>
          </p:nvPr>
        </p:nvSpPr>
        <p:spPr>
          <a:xfrm>
            <a:off x="10271342" y="6356350"/>
            <a:ext cx="1539658" cy="365125"/>
          </a:xfrm>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96225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AFDD5-E02C-063E-BFE6-BE516EEC6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DE76B-890D-6E28-C0A3-AF6F50541421}"/>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81B9C832-92AF-E883-F0D4-419249DE2006}"/>
              </a:ext>
            </a:extLst>
          </p:cNvPr>
          <p:cNvSpPr>
            <a:spLocks noGrp="1"/>
          </p:cNvSpPr>
          <p:nvPr>
            <p:ph sz="quarter" idx="16"/>
          </p:nvPr>
        </p:nvSpPr>
        <p:spPr>
          <a:xfrm>
            <a:off x="188160" y="639655"/>
            <a:ext cx="10610904"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lvl="1" algn="ctr" rtl="1"/>
            <a:r>
              <a:rPr lang="ar-DZ" b="1" dirty="0">
                <a:latin typeface="Arial Rounded MT Bold" panose="020F0704030504030204" pitchFamily="34" charset="0"/>
              </a:rPr>
              <a:t>الهياكل الأساسية</a:t>
            </a:r>
          </a:p>
          <a:p>
            <a:pPr lvl="1" algn="r" rtl="1"/>
            <a:r>
              <a:rPr lang="ar-DZ" dirty="0"/>
              <a:t>ثانيا : </a:t>
            </a:r>
            <a:r>
              <a:rPr lang="en-US" dirty="0"/>
              <a:t>Diffusion Models</a:t>
            </a:r>
            <a:r>
              <a:rPr lang="ar-DZ" dirty="0"/>
              <a:t> نماذج الانتشار: ينشئ صورًا جديدة عن طريق البدء بتشويش كامل ومن ثم تحويلها تدريجيًا إلى شيء ذي معنى، مثل صورة أو رسم.</a:t>
            </a: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CB42E510-9603-C0DB-EA7E-ACD70E2D28CF}"/>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20</a:t>
            </a:fld>
            <a:endParaRPr lang="en-US" dirty="0"/>
          </a:p>
        </p:txBody>
      </p:sp>
      <p:pic>
        <p:nvPicPr>
          <p:cNvPr id="5" name="Picture 4">
            <a:extLst>
              <a:ext uri="{FF2B5EF4-FFF2-40B4-BE49-F238E27FC236}">
                <a16:creationId xmlns:a16="http://schemas.microsoft.com/office/drawing/2014/main" id="{154FE025-7821-0609-BB06-7EF641DA3DFD}"/>
              </a:ext>
            </a:extLst>
          </p:cNvPr>
          <p:cNvPicPr>
            <a:picLocks noChangeAspect="1"/>
          </p:cNvPicPr>
          <p:nvPr/>
        </p:nvPicPr>
        <p:blipFill>
          <a:blip r:embed="rId2"/>
          <a:stretch>
            <a:fillRect/>
          </a:stretch>
        </p:blipFill>
        <p:spPr>
          <a:xfrm>
            <a:off x="85266" y="2550128"/>
            <a:ext cx="5181677" cy="2159032"/>
          </a:xfrm>
          <a:prstGeom prst="rect">
            <a:avLst/>
          </a:prstGeom>
        </p:spPr>
      </p:pic>
      <p:pic>
        <p:nvPicPr>
          <p:cNvPr id="8" name="Picture 7">
            <a:extLst>
              <a:ext uri="{FF2B5EF4-FFF2-40B4-BE49-F238E27FC236}">
                <a16:creationId xmlns:a16="http://schemas.microsoft.com/office/drawing/2014/main" id="{F282E9D0-299C-4C5A-5455-C551A3E6688D}"/>
              </a:ext>
            </a:extLst>
          </p:cNvPr>
          <p:cNvPicPr>
            <a:picLocks noChangeAspect="1"/>
          </p:cNvPicPr>
          <p:nvPr/>
        </p:nvPicPr>
        <p:blipFill>
          <a:blip r:embed="rId3"/>
          <a:stretch>
            <a:fillRect/>
          </a:stretch>
        </p:blipFill>
        <p:spPr>
          <a:xfrm>
            <a:off x="5625084" y="4021881"/>
            <a:ext cx="6477000" cy="2676525"/>
          </a:xfrm>
          <a:prstGeom prst="rect">
            <a:avLst/>
          </a:prstGeom>
        </p:spPr>
      </p:pic>
    </p:spTree>
    <p:extLst>
      <p:ext uri="{BB962C8B-B14F-4D97-AF65-F5344CB8AC3E}">
        <p14:creationId xmlns:p14="http://schemas.microsoft.com/office/powerpoint/2010/main" val="347509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81783-5615-2B3C-3F1A-97C230DBE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BB6F0-6E84-D848-41CF-7165EAD964F0}"/>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71A60F33-5C34-B724-5130-1E37BEA922B0}"/>
              </a:ext>
            </a:extLst>
          </p:cNvPr>
          <p:cNvSpPr>
            <a:spLocks noGrp="1"/>
          </p:cNvSpPr>
          <p:nvPr>
            <p:ph sz="quarter" idx="16"/>
          </p:nvPr>
        </p:nvSpPr>
        <p:spPr>
          <a:xfrm>
            <a:off x="188160" y="639655"/>
            <a:ext cx="10610904"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lvl="1" algn="ctr" rtl="1"/>
            <a:r>
              <a:rPr lang="ar-DZ" b="1" dirty="0">
                <a:latin typeface="Arial Rounded MT Bold" panose="020F0704030504030204" pitchFamily="34" charset="0"/>
              </a:rPr>
              <a:t>الهياكل الأساسية</a:t>
            </a:r>
          </a:p>
          <a:p>
            <a:pPr lvl="1" algn="r" rtl="1"/>
            <a:r>
              <a:rPr lang="ar-DZ" dirty="0"/>
              <a:t>ثانيا : </a:t>
            </a:r>
            <a:r>
              <a:rPr lang="en-US" dirty="0"/>
              <a:t>Diffusion Models</a:t>
            </a:r>
            <a:r>
              <a:rPr lang="ar-DZ" dirty="0"/>
              <a:t> نماذج الانتشار: ينشئ صورًا جديدة عن طريق البدء بتشويش كامل ومن ثم تحويلها تدريجيًا إلى شيء ذي معنى، مثل صورة أو رسم.</a:t>
            </a: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6CAB93CD-EF85-3471-BA3C-074229E98969}"/>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21</a:t>
            </a:fld>
            <a:endParaRPr lang="en-US" dirty="0"/>
          </a:p>
        </p:txBody>
      </p:sp>
      <p:pic>
        <p:nvPicPr>
          <p:cNvPr id="10" name="Picture 9">
            <a:extLst>
              <a:ext uri="{FF2B5EF4-FFF2-40B4-BE49-F238E27FC236}">
                <a16:creationId xmlns:a16="http://schemas.microsoft.com/office/drawing/2014/main" id="{9AE8DD30-FF5B-7491-9D00-5E6558CE8D8F}"/>
              </a:ext>
            </a:extLst>
          </p:cNvPr>
          <p:cNvPicPr>
            <a:picLocks noChangeAspect="1"/>
          </p:cNvPicPr>
          <p:nvPr/>
        </p:nvPicPr>
        <p:blipFill>
          <a:blip r:embed="rId2"/>
          <a:stretch>
            <a:fillRect/>
          </a:stretch>
        </p:blipFill>
        <p:spPr>
          <a:xfrm>
            <a:off x="2154409" y="2650853"/>
            <a:ext cx="7678020" cy="4032986"/>
          </a:xfrm>
          <a:prstGeom prst="rect">
            <a:avLst/>
          </a:prstGeom>
        </p:spPr>
      </p:pic>
    </p:spTree>
    <p:extLst>
      <p:ext uri="{BB962C8B-B14F-4D97-AF65-F5344CB8AC3E}">
        <p14:creationId xmlns:p14="http://schemas.microsoft.com/office/powerpoint/2010/main" val="669728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7144E-C6A7-3A0C-C2F0-7A130145D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ADEFA-03FB-49D8-44BC-A3AEBD6FD04C}"/>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1D587815-4646-E00E-74E7-1899877B8C8C}"/>
              </a:ext>
            </a:extLst>
          </p:cNvPr>
          <p:cNvSpPr>
            <a:spLocks noGrp="1"/>
          </p:cNvSpPr>
          <p:nvPr>
            <p:ph sz="quarter" idx="16"/>
          </p:nvPr>
        </p:nvSpPr>
        <p:spPr>
          <a:xfrm>
            <a:off x="188160" y="639655"/>
            <a:ext cx="10610904"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lvl="1" algn="ctr" rtl="1"/>
            <a:r>
              <a:rPr lang="ar-DZ" b="1" dirty="0">
                <a:latin typeface="Arial Rounded MT Bold" panose="020F0704030504030204" pitchFamily="34" charset="0"/>
              </a:rPr>
              <a:t>الهياكل الأساسية</a:t>
            </a:r>
          </a:p>
          <a:p>
            <a:pPr lvl="1" algn="r" rtl="1"/>
            <a:r>
              <a:rPr lang="ar-DZ" dirty="0"/>
              <a:t>ثانيا : </a:t>
            </a:r>
            <a:r>
              <a:rPr lang="en-US" dirty="0"/>
              <a:t>Diffusion Models</a:t>
            </a:r>
            <a:r>
              <a:rPr lang="ar-DZ" dirty="0"/>
              <a:t> نماذج الانتشار: ينشئ صورًا جديدة عن طريق البدء بتشويش كامل ومن ثم تحويلها تدريجيًا إلى شيء ذي معنى، مثل صورة أو رسم.</a:t>
            </a: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9D4E3320-DBD8-7CFF-8E61-2FA94C5C47EA}"/>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22</a:t>
            </a:fld>
            <a:endParaRPr lang="en-US" dirty="0"/>
          </a:p>
        </p:txBody>
      </p:sp>
      <p:pic>
        <p:nvPicPr>
          <p:cNvPr id="7" name="Picture 6">
            <a:extLst>
              <a:ext uri="{FF2B5EF4-FFF2-40B4-BE49-F238E27FC236}">
                <a16:creationId xmlns:a16="http://schemas.microsoft.com/office/drawing/2014/main" id="{0DB1C03B-06B0-0642-CEAD-5FD04580ACEF}"/>
              </a:ext>
            </a:extLst>
          </p:cNvPr>
          <p:cNvPicPr>
            <a:picLocks noChangeAspect="1"/>
          </p:cNvPicPr>
          <p:nvPr/>
        </p:nvPicPr>
        <p:blipFill>
          <a:blip r:embed="rId2"/>
          <a:srcRect l="1538" t="29437" r="589"/>
          <a:stretch/>
        </p:blipFill>
        <p:spPr>
          <a:xfrm>
            <a:off x="1536192" y="2986686"/>
            <a:ext cx="9116568" cy="3697153"/>
          </a:xfrm>
          <a:prstGeom prst="rect">
            <a:avLst/>
          </a:prstGeom>
        </p:spPr>
      </p:pic>
    </p:spTree>
    <p:extLst>
      <p:ext uri="{BB962C8B-B14F-4D97-AF65-F5344CB8AC3E}">
        <p14:creationId xmlns:p14="http://schemas.microsoft.com/office/powerpoint/2010/main" val="269456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B9551-7F1A-E4F2-70DF-8B09439C0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B65D5-B91D-271E-BCB1-B1C7F675C265}"/>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754FD93B-95B9-19A2-7DB0-B15491E0466F}"/>
              </a:ext>
            </a:extLst>
          </p:cNvPr>
          <p:cNvSpPr>
            <a:spLocks noGrp="1"/>
          </p:cNvSpPr>
          <p:nvPr>
            <p:ph sz="quarter" idx="16"/>
          </p:nvPr>
        </p:nvSpPr>
        <p:spPr>
          <a:xfrm>
            <a:off x="188160" y="639655"/>
            <a:ext cx="10610904" cy="6044184"/>
          </a:xfrm>
        </p:spPr>
        <p:txBody>
          <a:bodyPr>
            <a:normAutofit/>
          </a:bodyPr>
          <a:lstStyle/>
          <a:p>
            <a:pPr lvl="1" algn="ctr" rtl="1"/>
            <a:r>
              <a:rPr lang="en-US" b="1" dirty="0">
                <a:latin typeface="Arial Rounded MT Bold" panose="020F0704030504030204" pitchFamily="34" charset="0"/>
              </a:rPr>
              <a:t>Generative AI</a:t>
            </a:r>
          </a:p>
          <a:p>
            <a:pPr lvl="1" algn="ctr" rtl="1"/>
            <a:r>
              <a:rPr lang="ar-DZ" b="1" dirty="0">
                <a:latin typeface="Arial Rounded MT Bold" panose="020F0704030504030204" pitchFamily="34" charset="0"/>
              </a:rPr>
              <a:t>الذكاء الاصطناعي المولد</a:t>
            </a:r>
          </a:p>
          <a:p>
            <a:pPr lvl="1" algn="ctr" rtl="1"/>
            <a:r>
              <a:rPr lang="ar-DZ" b="1" dirty="0">
                <a:latin typeface="Arial Rounded MT Bold" panose="020F0704030504030204" pitchFamily="34" charset="0"/>
              </a:rPr>
              <a:t>التطبيقات</a:t>
            </a:r>
            <a:endParaRPr lang="en-US" b="1" dirty="0">
              <a:latin typeface="Arial Rounded MT Bold" panose="020F0704030504030204" pitchFamily="34" charset="0"/>
            </a:endParaRPr>
          </a:p>
          <a:p>
            <a:pPr lvl="1" algn="r" rtl="1"/>
            <a:endParaRPr lang="en-US" sz="2400" b="1" dirty="0">
              <a:latin typeface="Arial Rounded MT Bold" panose="020F0704030504030204" pitchFamily="34" charset="0"/>
            </a:endParaRPr>
          </a:p>
          <a:p>
            <a:pPr lvl="1" algn="r" rtl="1"/>
            <a:endParaRPr lang="en-US" sz="2400" b="1" dirty="0">
              <a:latin typeface="Arial Rounded MT Bold" panose="020F0704030504030204" pitchFamily="34" charset="0"/>
            </a:endParaRPr>
          </a:p>
          <a:p>
            <a:pPr marL="342900" lvl="1" indent="-342900" algn="r" rtl="1">
              <a:buFont typeface="Arial" panose="020B0604020202020204" pitchFamily="34" charset="0"/>
              <a:buChar char="•"/>
            </a:pPr>
            <a:r>
              <a:rPr lang="ar-DZ" sz="2400" b="1" dirty="0">
                <a:latin typeface="Arial Rounded MT Bold" panose="020F0704030504030204" pitchFamily="34" charset="0"/>
              </a:rPr>
              <a:t>توليد الصور: إنشاء صور واقعية من أوصاف نصية</a:t>
            </a:r>
            <a:r>
              <a:rPr lang="en-US" sz="2400" b="1" dirty="0">
                <a:latin typeface="Arial Rounded MT Bold" panose="020F0704030504030204" pitchFamily="34" charset="0"/>
              </a:rPr>
              <a:t>.</a:t>
            </a:r>
          </a:p>
          <a:p>
            <a:pPr marL="342900" lvl="1" indent="-342900" algn="r" rtl="1">
              <a:buFont typeface="Arial" panose="020B0604020202020204" pitchFamily="34" charset="0"/>
              <a:buChar char="•"/>
            </a:pPr>
            <a:r>
              <a:rPr lang="ar-DZ" sz="2400" b="1" dirty="0">
                <a:latin typeface="Arial Rounded MT Bold" panose="020F0704030504030204" pitchFamily="34" charset="0"/>
              </a:rPr>
              <a:t>توليد النصوص: إنتاج نصوص شبيهة بالنصوص البشرية، وإنشاء المحتوى، وغيرها.</a:t>
            </a:r>
            <a:endParaRPr lang="en-US" sz="2400" b="1" dirty="0">
              <a:latin typeface="Arial Rounded MT Bold" panose="020F0704030504030204" pitchFamily="34" charset="0"/>
            </a:endParaRPr>
          </a:p>
          <a:p>
            <a:pPr marL="342900" lvl="1" indent="-342900" algn="r" rtl="1">
              <a:buFont typeface="Arial" panose="020B0604020202020204" pitchFamily="34" charset="0"/>
              <a:buChar char="•"/>
            </a:pPr>
            <a:r>
              <a:rPr lang="ar-DZ" sz="2400" b="1" dirty="0">
                <a:latin typeface="Arial Rounded MT Bold" panose="020F0704030504030204" pitchFamily="34" charset="0"/>
              </a:rPr>
              <a:t>توليف الصوت: توليد موسيقى أو كلام يحاكي الأصوات البشرية.</a:t>
            </a:r>
            <a:endParaRPr lang="en-US" sz="2400" b="1" dirty="0">
              <a:latin typeface="Arial Rounded MT Bold" panose="020F0704030504030204" pitchFamily="34" charset="0"/>
            </a:endParaRPr>
          </a:p>
          <a:p>
            <a:pPr marL="342900" lvl="1" indent="-342900" algn="r" rtl="1">
              <a:buFont typeface="Arial" panose="020B0604020202020204" pitchFamily="34" charset="0"/>
              <a:buChar char="•"/>
            </a:pPr>
            <a:r>
              <a:rPr lang="ar-DZ" sz="2400" b="1" dirty="0">
                <a:latin typeface="Arial Rounded MT Bold" panose="020F0704030504030204" pitchFamily="34" charset="0"/>
              </a:rPr>
              <a:t>اكتشاف الأدوية: تصميم هياكل جزيئية جديدة للأدوية.</a:t>
            </a:r>
            <a:endParaRPr lang="en-US" sz="2400"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1BC2F0AE-87C6-B4C3-78A9-C9573BF0702B}"/>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288831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65E584-E9D5-D9AE-675E-04B2896C8B00}"/>
              </a:ext>
            </a:extLst>
          </p:cNvPr>
          <p:cNvSpPr>
            <a:spLocks noGrp="1"/>
          </p:cNvSpPr>
          <p:nvPr>
            <p:ph type="ctrTitle"/>
          </p:nvPr>
        </p:nvSpPr>
        <p:spPr>
          <a:xfrm>
            <a:off x="0" y="824686"/>
            <a:ext cx="7242048" cy="1632045"/>
          </a:xfrm>
          <a:solidFill>
            <a:schemeClr val="accent2">
              <a:lumMod val="50000"/>
            </a:schemeClr>
          </a:solidFill>
        </p:spPr>
        <p:txBody>
          <a:bodyPr/>
          <a:lstStyle/>
          <a:p>
            <a:r>
              <a:rPr lang="ar-DZ" dirty="0"/>
              <a:t>مخاطر الذكاء الاصطناعي </a:t>
            </a:r>
            <a:endParaRPr lang="en-US" dirty="0"/>
          </a:p>
        </p:txBody>
      </p:sp>
      <p:pic>
        <p:nvPicPr>
          <p:cNvPr id="7" name="Picture Placeholder 6" descr="Spiral staircase">
            <a:extLst>
              <a:ext uri="{FF2B5EF4-FFF2-40B4-BE49-F238E27FC236}">
                <a16:creationId xmlns:a16="http://schemas.microsoft.com/office/drawing/2014/main" id="{1D0F9AEB-F3F4-5B2C-B397-13D56615EF98}"/>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6862918" y="0"/>
            <a:ext cx="5329082" cy="6858000"/>
          </a:xfrm>
        </p:spPr>
      </p:pic>
      <p:sp>
        <p:nvSpPr>
          <p:cNvPr id="3" name="Slide Number Placeholder 2">
            <a:extLst>
              <a:ext uri="{FF2B5EF4-FFF2-40B4-BE49-F238E27FC236}">
                <a16:creationId xmlns:a16="http://schemas.microsoft.com/office/drawing/2014/main" id="{C01B8E33-942D-3D11-FCA8-2D54102B3C2F}"/>
              </a:ext>
            </a:extLst>
          </p:cNvPr>
          <p:cNvSpPr>
            <a:spLocks noGrp="1"/>
          </p:cNvSpPr>
          <p:nvPr>
            <p:ph type="sldNum" sz="quarter" idx="18"/>
          </p:nvPr>
        </p:nvSpPr>
        <p:spPr>
          <a:xfrm>
            <a:off x="10271342" y="6356350"/>
            <a:ext cx="1539658" cy="365125"/>
          </a:xfrm>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423763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3257A-6D2C-B5E2-3FCE-FF04B6A57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A7A3E-11F8-E7F8-38C8-21D9CF71CC49}"/>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523FB5EC-6D2C-D6D8-0F81-A46CD60411FA}"/>
              </a:ext>
            </a:extLst>
          </p:cNvPr>
          <p:cNvSpPr>
            <a:spLocks noGrp="1"/>
          </p:cNvSpPr>
          <p:nvPr>
            <p:ph sz="quarter" idx="16"/>
          </p:nvPr>
        </p:nvSpPr>
        <p:spPr>
          <a:xfrm>
            <a:off x="896112" y="896111"/>
            <a:ext cx="10177271" cy="5521168"/>
          </a:xfrm>
        </p:spPr>
        <p:txBody>
          <a:bodyPr>
            <a:normAutofit/>
          </a:bodyPr>
          <a:lstStyle/>
          <a:p>
            <a:pPr lvl="1" algn="ctr" rtl="1"/>
            <a:r>
              <a:rPr lang="ar-DZ" sz="3200" b="1" dirty="0">
                <a:solidFill>
                  <a:schemeClr val="accent3">
                    <a:lumMod val="60000"/>
                    <a:lumOff val="40000"/>
                  </a:schemeClr>
                </a:solidFill>
              </a:rPr>
              <a:t>تصنيف المخاطر حسب طبيعتها</a:t>
            </a:r>
            <a:endParaRPr lang="en-US" sz="3200" b="1" dirty="0">
              <a:solidFill>
                <a:schemeClr val="accent3">
                  <a:lumMod val="60000"/>
                  <a:lumOff val="40000"/>
                </a:schemeClr>
              </a:solidFill>
              <a:latin typeface="Arial Rounded MT Bold" panose="020F0704030504030204" pitchFamily="34" charset="0"/>
            </a:endParaRPr>
          </a:p>
          <a:p>
            <a:pPr lvl="1" algn="r" rtl="1"/>
            <a:endParaRPr lang="en-US" sz="2400"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9D154CAE-DC55-A461-7B8E-85F74ECDB43E}"/>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25</a:t>
            </a:fld>
            <a:endParaRPr lang="en-US" dirty="0"/>
          </a:p>
        </p:txBody>
      </p:sp>
      <p:pic>
        <p:nvPicPr>
          <p:cNvPr id="15" name="Picture 14">
            <a:extLst>
              <a:ext uri="{FF2B5EF4-FFF2-40B4-BE49-F238E27FC236}">
                <a16:creationId xmlns:a16="http://schemas.microsoft.com/office/drawing/2014/main" id="{08A04BB6-2617-4F5F-9059-FD458259864C}"/>
              </a:ext>
            </a:extLst>
          </p:cNvPr>
          <p:cNvPicPr>
            <a:picLocks noGrp="1" noChangeAspect="1"/>
          </p:cNvPicPr>
          <p:nvPr/>
        </p:nvPicPr>
        <p:blipFill>
          <a:blip r:embed="rId2"/>
          <a:srcRect l="27156" r="27156"/>
          <a:stretch/>
        </p:blipFill>
        <p:spPr>
          <a:xfrm>
            <a:off x="1118617" y="1785525"/>
            <a:ext cx="2685581" cy="2174113"/>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pic>
      <p:sp>
        <p:nvSpPr>
          <p:cNvPr id="16" name="Text Placeholder 13">
            <a:extLst>
              <a:ext uri="{FF2B5EF4-FFF2-40B4-BE49-F238E27FC236}">
                <a16:creationId xmlns:a16="http://schemas.microsoft.com/office/drawing/2014/main" id="{BE8B7117-A519-4B56-9893-9D8BE5520B8E}"/>
              </a:ext>
            </a:extLst>
          </p:cNvPr>
          <p:cNvSpPr>
            <a:spLocks noGrp="1"/>
          </p:cNvSpPr>
          <p:nvPr/>
        </p:nvSpPr>
        <p:spPr>
          <a:xfrm>
            <a:off x="1459228" y="4018691"/>
            <a:ext cx="2057400" cy="731520"/>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DZ" dirty="0"/>
              <a:t>المخاطر </a:t>
            </a:r>
            <a:r>
              <a:rPr lang="ar-DZ" b="1" dirty="0">
                <a:solidFill>
                  <a:schemeClr val="accent3">
                    <a:lumMod val="60000"/>
                    <a:lumOff val="40000"/>
                  </a:schemeClr>
                </a:solidFill>
              </a:rPr>
              <a:t>الوجودية</a:t>
            </a:r>
            <a:endParaRPr lang="en-US" b="1" dirty="0">
              <a:solidFill>
                <a:schemeClr val="accent3">
                  <a:lumMod val="60000"/>
                  <a:lumOff val="40000"/>
                </a:schemeClr>
              </a:solidFill>
            </a:endParaRPr>
          </a:p>
        </p:txBody>
      </p:sp>
      <p:sp>
        <p:nvSpPr>
          <p:cNvPr id="17" name="Text Placeholder 14">
            <a:extLst>
              <a:ext uri="{FF2B5EF4-FFF2-40B4-BE49-F238E27FC236}">
                <a16:creationId xmlns:a16="http://schemas.microsoft.com/office/drawing/2014/main" id="{C15C2B3A-7767-4BAD-843D-060598064B66}"/>
              </a:ext>
            </a:extLst>
          </p:cNvPr>
          <p:cNvSpPr>
            <a:spLocks noGrp="1"/>
          </p:cNvSpPr>
          <p:nvPr/>
        </p:nvSpPr>
        <p:spPr>
          <a:xfrm>
            <a:off x="1475622" y="4558536"/>
            <a:ext cx="2057400" cy="644525"/>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60000"/>
                    <a:lumOff val="40000"/>
                  </a:schemeClr>
                </a:solidFill>
              </a:rPr>
              <a:t>Strategic</a:t>
            </a:r>
            <a:r>
              <a:rPr lang="en-US" dirty="0"/>
              <a:t> Risks </a:t>
            </a:r>
          </a:p>
        </p:txBody>
      </p:sp>
      <p:pic>
        <p:nvPicPr>
          <p:cNvPr id="18" name="Picture 17">
            <a:extLst>
              <a:ext uri="{FF2B5EF4-FFF2-40B4-BE49-F238E27FC236}">
                <a16:creationId xmlns:a16="http://schemas.microsoft.com/office/drawing/2014/main" id="{5D294FEF-F722-4096-9777-B6684EE796F0}"/>
              </a:ext>
            </a:extLst>
          </p:cNvPr>
          <p:cNvPicPr>
            <a:picLocks noGrp="1" noChangeAspect="1"/>
          </p:cNvPicPr>
          <p:nvPr/>
        </p:nvPicPr>
        <p:blipFill>
          <a:blip r:embed="rId3"/>
          <a:srcRect l="8812" r="8812"/>
          <a:stretch/>
        </p:blipFill>
        <p:spPr>
          <a:xfrm>
            <a:off x="4531969" y="1794629"/>
            <a:ext cx="2905556" cy="235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pic>
      <p:sp>
        <p:nvSpPr>
          <p:cNvPr id="19" name="Text Placeholder 11">
            <a:extLst>
              <a:ext uri="{FF2B5EF4-FFF2-40B4-BE49-F238E27FC236}">
                <a16:creationId xmlns:a16="http://schemas.microsoft.com/office/drawing/2014/main" id="{F088A138-11AC-4A09-ABC8-8DA1BF3A3C23}"/>
              </a:ext>
            </a:extLst>
          </p:cNvPr>
          <p:cNvSpPr>
            <a:spLocks noGrp="1"/>
          </p:cNvSpPr>
          <p:nvPr/>
        </p:nvSpPr>
        <p:spPr>
          <a:xfrm>
            <a:off x="5069387" y="3888453"/>
            <a:ext cx="2057400" cy="731520"/>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DZ" dirty="0"/>
              <a:t>المخاطر </a:t>
            </a:r>
            <a:r>
              <a:rPr lang="ar-DZ" b="1" dirty="0">
                <a:solidFill>
                  <a:schemeClr val="accent3">
                    <a:lumMod val="60000"/>
                    <a:lumOff val="40000"/>
                  </a:schemeClr>
                </a:solidFill>
              </a:rPr>
              <a:t>المجتمعية</a:t>
            </a:r>
            <a:endParaRPr lang="en-US" dirty="0"/>
          </a:p>
        </p:txBody>
      </p:sp>
      <p:sp>
        <p:nvSpPr>
          <p:cNvPr id="20" name="Text Placeholder 12">
            <a:extLst>
              <a:ext uri="{FF2B5EF4-FFF2-40B4-BE49-F238E27FC236}">
                <a16:creationId xmlns:a16="http://schemas.microsoft.com/office/drawing/2014/main" id="{DB4E687A-B817-41CB-B281-3E191D03FA7C}"/>
              </a:ext>
            </a:extLst>
          </p:cNvPr>
          <p:cNvSpPr>
            <a:spLocks noGrp="1"/>
          </p:cNvSpPr>
          <p:nvPr/>
        </p:nvSpPr>
        <p:spPr>
          <a:xfrm>
            <a:off x="5069387" y="4427950"/>
            <a:ext cx="2057400" cy="644525"/>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60000"/>
                    <a:lumOff val="40000"/>
                  </a:schemeClr>
                </a:solidFill>
              </a:rPr>
              <a:t>Societal</a:t>
            </a:r>
            <a:r>
              <a:rPr lang="en-US" dirty="0"/>
              <a:t> Risks</a:t>
            </a:r>
          </a:p>
        </p:txBody>
      </p:sp>
      <p:pic>
        <p:nvPicPr>
          <p:cNvPr id="21" name="Picture 20">
            <a:extLst>
              <a:ext uri="{FF2B5EF4-FFF2-40B4-BE49-F238E27FC236}">
                <a16:creationId xmlns:a16="http://schemas.microsoft.com/office/drawing/2014/main" id="{5ED88184-2AD2-4BCF-A560-D69DD100012B}"/>
              </a:ext>
            </a:extLst>
          </p:cNvPr>
          <p:cNvPicPr>
            <a:picLocks noGrp="1" noChangeAspect="1"/>
          </p:cNvPicPr>
          <p:nvPr/>
        </p:nvPicPr>
        <p:blipFill>
          <a:blip r:embed="rId4"/>
          <a:srcRect l="3678" r="3678"/>
          <a:stretch/>
        </p:blipFill>
        <p:spPr>
          <a:xfrm>
            <a:off x="8100129" y="1607445"/>
            <a:ext cx="2905556" cy="2352193"/>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pic>
      <p:sp>
        <p:nvSpPr>
          <p:cNvPr id="22" name="Text Placeholder 9">
            <a:extLst>
              <a:ext uri="{FF2B5EF4-FFF2-40B4-BE49-F238E27FC236}">
                <a16:creationId xmlns:a16="http://schemas.microsoft.com/office/drawing/2014/main" id="{75C011A9-D736-4438-9BB5-F81789CA47D6}"/>
              </a:ext>
            </a:extLst>
          </p:cNvPr>
          <p:cNvSpPr>
            <a:spLocks noGrp="1"/>
          </p:cNvSpPr>
          <p:nvPr/>
        </p:nvSpPr>
        <p:spPr>
          <a:xfrm>
            <a:off x="8757882" y="3959638"/>
            <a:ext cx="2057400" cy="731520"/>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DZ" dirty="0"/>
              <a:t>المخاطر </a:t>
            </a:r>
            <a:r>
              <a:rPr lang="ar-DZ" b="1" dirty="0">
                <a:solidFill>
                  <a:schemeClr val="accent3">
                    <a:lumMod val="60000"/>
                    <a:lumOff val="40000"/>
                  </a:schemeClr>
                </a:solidFill>
              </a:rPr>
              <a:t>الفنية</a:t>
            </a:r>
            <a:r>
              <a:rPr lang="ar-DZ" dirty="0"/>
              <a:t> والتشغيلية </a:t>
            </a:r>
            <a:endParaRPr lang="en-US" dirty="0"/>
          </a:p>
        </p:txBody>
      </p:sp>
      <p:sp>
        <p:nvSpPr>
          <p:cNvPr id="23" name="Text Placeholder 10">
            <a:extLst>
              <a:ext uri="{FF2B5EF4-FFF2-40B4-BE49-F238E27FC236}">
                <a16:creationId xmlns:a16="http://schemas.microsoft.com/office/drawing/2014/main" id="{CCD9E0BE-D9B0-4FA4-8710-29A746F26E13}"/>
              </a:ext>
            </a:extLst>
          </p:cNvPr>
          <p:cNvSpPr>
            <a:spLocks noGrp="1"/>
          </p:cNvSpPr>
          <p:nvPr/>
        </p:nvSpPr>
        <p:spPr>
          <a:xfrm>
            <a:off x="8741488" y="4427949"/>
            <a:ext cx="2057400" cy="644525"/>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60000"/>
                    <a:lumOff val="40000"/>
                  </a:schemeClr>
                </a:solidFill>
              </a:rPr>
              <a:t>Technical</a:t>
            </a:r>
            <a:r>
              <a:rPr lang="en-US" dirty="0"/>
              <a:t> Risks </a:t>
            </a:r>
          </a:p>
        </p:txBody>
      </p:sp>
    </p:spTree>
    <p:extLst>
      <p:ext uri="{BB962C8B-B14F-4D97-AF65-F5344CB8AC3E}">
        <p14:creationId xmlns:p14="http://schemas.microsoft.com/office/powerpoint/2010/main" val="3172573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25361-852F-0D68-51C1-E6EAE7FF4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A4D00-7E3A-6E49-8268-FE6A4CE7DE36}"/>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854E3F26-7BA6-3139-07A6-BACD0ABA8194}"/>
              </a:ext>
            </a:extLst>
          </p:cNvPr>
          <p:cNvSpPr>
            <a:spLocks noGrp="1"/>
          </p:cNvSpPr>
          <p:nvPr>
            <p:ph sz="quarter" idx="16"/>
          </p:nvPr>
        </p:nvSpPr>
        <p:spPr>
          <a:xfrm>
            <a:off x="896113" y="896110"/>
            <a:ext cx="9756648" cy="5802295"/>
          </a:xfrm>
        </p:spPr>
        <p:txBody>
          <a:bodyPr>
            <a:normAutofit/>
          </a:bodyPr>
          <a:lstStyle/>
          <a:p>
            <a:pPr lvl="1" algn="ctr" rtl="1"/>
            <a:r>
              <a:rPr lang="ar-DZ" sz="3200" b="1" dirty="0">
                <a:solidFill>
                  <a:schemeClr val="accent3">
                    <a:lumMod val="60000"/>
                    <a:lumOff val="40000"/>
                  </a:schemeClr>
                </a:solidFill>
                <a:latin typeface="Arial Rounded MT Bold" panose="020F0704030504030204" pitchFamily="34" charset="0"/>
              </a:rPr>
              <a:t>المخاطر الفنية</a:t>
            </a:r>
            <a:endParaRPr lang="en-US" sz="2400" b="1" dirty="0">
              <a:latin typeface="Arial Rounded MT Bold" panose="020F0704030504030204" pitchFamily="34" charset="0"/>
            </a:endParaRPr>
          </a:p>
          <a:p>
            <a:pPr marL="285750" lvl="1" indent="-285750" algn="r" rtl="1">
              <a:buFont typeface="Arial" panose="020B0604020202020204" pitchFamily="34" charset="0"/>
              <a:buChar char="•"/>
            </a:pPr>
            <a:r>
              <a:rPr lang="ar-DZ" dirty="0"/>
              <a:t>تنشأ هذه المخاطر من كيفية </a:t>
            </a:r>
            <a:r>
              <a:rPr lang="ar-DZ" b="1" dirty="0">
                <a:solidFill>
                  <a:schemeClr val="accent3">
                    <a:lumMod val="60000"/>
                    <a:lumOff val="40000"/>
                  </a:schemeClr>
                </a:solidFill>
              </a:rPr>
              <a:t>تصميم</a:t>
            </a:r>
            <a:r>
              <a:rPr lang="ar-DZ" dirty="0"/>
              <a:t> أنظمة الذكاء الاصطناعي وتدريبها واختبارها والعمل عليها.</a:t>
            </a:r>
          </a:p>
          <a:p>
            <a:pPr marL="285750" lvl="1" indent="-285750" algn="r" rtl="1">
              <a:buFont typeface="Arial" panose="020B0604020202020204" pitchFamily="34" charset="0"/>
              <a:buChar char="•"/>
            </a:pPr>
            <a:r>
              <a:rPr lang="ar-DZ" dirty="0"/>
              <a:t>أخطاء اثناء التدريب و الاختبار.</a:t>
            </a:r>
          </a:p>
          <a:p>
            <a:pPr marL="285750" lvl="1" indent="-285750" algn="r" rtl="1">
              <a:buFont typeface="Arial" panose="020B0604020202020204" pitchFamily="34" charset="0"/>
              <a:buChar char="•"/>
            </a:pPr>
            <a:r>
              <a:rPr lang="ar-DZ" dirty="0"/>
              <a:t>تسبب </a:t>
            </a:r>
            <a:r>
              <a:rPr lang="ar-DZ" dirty="0">
                <a:solidFill>
                  <a:schemeClr val="accent3">
                    <a:lumMod val="60000"/>
                    <a:lumOff val="40000"/>
                  </a:schemeClr>
                </a:solidFill>
              </a:rPr>
              <a:t>أضرارًا</a:t>
            </a:r>
            <a:r>
              <a:rPr lang="ar-DZ" dirty="0"/>
              <a:t> غير مقصودة</a:t>
            </a:r>
            <a:r>
              <a:rPr lang="en-US" dirty="0"/>
              <a:t> </a:t>
            </a:r>
            <a:r>
              <a:rPr lang="ar-DZ" dirty="0"/>
              <a:t> اثناء بلورة عملها في المؤسسات.</a:t>
            </a:r>
          </a:p>
          <a:p>
            <a:pPr marL="285750" lvl="1" indent="-285750" algn="r" rtl="1">
              <a:buFont typeface="Arial" panose="020B0604020202020204" pitchFamily="34" charset="0"/>
              <a:buChar char="•"/>
            </a:pPr>
            <a:r>
              <a:rPr lang="ar-DZ" dirty="0">
                <a:latin typeface="Arial Rounded MT Bold" panose="020F0704030504030204" pitchFamily="34" charset="0"/>
              </a:rPr>
              <a:t>ينتج عنها انعدام الثقة و الأخطاء الكارثية.</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671695FA-40BA-56A4-970B-E25EFA764462}"/>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26</a:t>
            </a:fld>
            <a:endParaRPr lang="en-US" dirty="0"/>
          </a:p>
        </p:txBody>
      </p:sp>
      <p:graphicFrame>
        <p:nvGraphicFramePr>
          <p:cNvPr id="8" name="Diagram 7">
            <a:extLst>
              <a:ext uri="{FF2B5EF4-FFF2-40B4-BE49-F238E27FC236}">
                <a16:creationId xmlns:a16="http://schemas.microsoft.com/office/drawing/2014/main" id="{AA8C5EBD-A481-3E3E-C9D8-FC4AD66B9C2B}"/>
              </a:ext>
            </a:extLst>
          </p:cNvPr>
          <p:cNvGraphicFramePr/>
          <p:nvPr>
            <p:extLst>
              <p:ext uri="{D42A27DB-BD31-4B8C-83A1-F6EECF244321}">
                <p14:modId xmlns:p14="http://schemas.microsoft.com/office/powerpoint/2010/main" val="426001402"/>
              </p:ext>
            </p:extLst>
          </p:nvPr>
        </p:nvGraphicFramePr>
        <p:xfrm>
          <a:off x="1611376" y="3171852"/>
          <a:ext cx="5447792" cy="3402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C280D4A-2225-97C8-CF64-751560209813}"/>
              </a:ext>
            </a:extLst>
          </p:cNvPr>
          <p:cNvSpPr txBox="1"/>
          <p:nvPr/>
        </p:nvSpPr>
        <p:spPr>
          <a:xfrm>
            <a:off x="2084832" y="4550027"/>
            <a:ext cx="1325880" cy="584775"/>
          </a:xfrm>
          <a:prstGeom prst="rect">
            <a:avLst/>
          </a:prstGeom>
          <a:noFill/>
        </p:spPr>
        <p:txBody>
          <a:bodyPr wrap="square" rtlCol="0">
            <a:spAutoFit/>
          </a:bodyPr>
          <a:lstStyle/>
          <a:p>
            <a:r>
              <a:rPr lang="en-US" sz="1600" dirty="0"/>
              <a:t>Lack of Explainability</a:t>
            </a:r>
          </a:p>
        </p:txBody>
      </p:sp>
      <p:sp>
        <p:nvSpPr>
          <p:cNvPr id="10" name="TextBox 9">
            <a:extLst>
              <a:ext uri="{FF2B5EF4-FFF2-40B4-BE49-F238E27FC236}">
                <a16:creationId xmlns:a16="http://schemas.microsoft.com/office/drawing/2014/main" id="{F36E93FC-466B-88AE-F95D-6DE3C985000D}"/>
              </a:ext>
            </a:extLst>
          </p:cNvPr>
          <p:cNvSpPr txBox="1"/>
          <p:nvPr/>
        </p:nvSpPr>
        <p:spPr>
          <a:xfrm>
            <a:off x="5111497" y="3531995"/>
            <a:ext cx="1325880" cy="584775"/>
          </a:xfrm>
          <a:prstGeom prst="rect">
            <a:avLst/>
          </a:prstGeom>
          <a:noFill/>
        </p:spPr>
        <p:txBody>
          <a:bodyPr wrap="square" rtlCol="0">
            <a:spAutoFit/>
          </a:bodyPr>
          <a:lstStyle/>
          <a:p>
            <a:r>
              <a:rPr lang="en-US" sz="1600" dirty="0"/>
              <a:t>Bias &amp; Discrimination </a:t>
            </a:r>
          </a:p>
        </p:txBody>
      </p:sp>
    </p:spTree>
    <p:extLst>
      <p:ext uri="{BB962C8B-B14F-4D97-AF65-F5344CB8AC3E}">
        <p14:creationId xmlns:p14="http://schemas.microsoft.com/office/powerpoint/2010/main" val="44760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4CE0-8DBE-67C3-5E55-89C763909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9C2B6-4D21-22C1-0FF9-9000B5E59769}"/>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1DB6BF9C-C568-DCD0-4494-B28C45A3D079}"/>
              </a:ext>
            </a:extLst>
          </p:cNvPr>
          <p:cNvSpPr>
            <a:spLocks noGrp="1"/>
          </p:cNvSpPr>
          <p:nvPr>
            <p:ph sz="quarter" idx="16"/>
          </p:nvPr>
        </p:nvSpPr>
        <p:spPr>
          <a:xfrm>
            <a:off x="896113" y="896110"/>
            <a:ext cx="9756648" cy="5802295"/>
          </a:xfrm>
        </p:spPr>
        <p:txBody>
          <a:bodyPr>
            <a:normAutofit/>
          </a:bodyPr>
          <a:lstStyle/>
          <a:p>
            <a:pPr lvl="1" algn="ctr" rtl="1"/>
            <a:r>
              <a:rPr lang="ar-DZ" sz="3200" b="1" dirty="0">
                <a:solidFill>
                  <a:schemeClr val="accent3">
                    <a:lumMod val="60000"/>
                    <a:lumOff val="40000"/>
                  </a:schemeClr>
                </a:solidFill>
                <a:latin typeface="Arial Rounded MT Bold" panose="020F0704030504030204" pitchFamily="34" charset="0"/>
              </a:rPr>
              <a:t>المخاطر الفنية</a:t>
            </a:r>
            <a:endParaRPr lang="en-US" sz="3200" b="1" dirty="0">
              <a:solidFill>
                <a:schemeClr val="accent3">
                  <a:lumMod val="60000"/>
                  <a:lumOff val="40000"/>
                </a:schemeClr>
              </a:solidFill>
              <a:latin typeface="Arial Rounded MT Bold" panose="020F0704030504030204" pitchFamily="34" charset="0"/>
            </a:endParaRPr>
          </a:p>
          <a:p>
            <a:pPr lvl="1" algn="ctr" rtl="1"/>
            <a:r>
              <a:rPr lang="ar-DZ" sz="2400" b="1" dirty="0">
                <a:latin typeface="Arial Rounded MT Bold" panose="020F0704030504030204" pitchFamily="34" charset="0"/>
              </a:rPr>
              <a:t>التحيز والتمييز في النماذج</a:t>
            </a:r>
          </a:p>
          <a:p>
            <a:pPr marL="285750" lvl="1" indent="-285750" algn="r" rtl="1">
              <a:buFont typeface="Arial" panose="020B0604020202020204" pitchFamily="34" charset="0"/>
              <a:buChar char="•"/>
            </a:pPr>
            <a:r>
              <a:rPr lang="ar-DZ" dirty="0"/>
              <a:t>نماذج الذكاء الاصطناعي ربما تعتمد على بيانات التي قد تحتوي على وقائع غير حقيقية او متحيزة او كاذبة. </a:t>
            </a:r>
          </a:p>
          <a:p>
            <a:pPr marL="285750" lvl="1" indent="-285750" algn="r" rtl="1">
              <a:buFont typeface="Arial" panose="020B0604020202020204" pitchFamily="34" charset="0"/>
              <a:buChar char="•"/>
            </a:pPr>
            <a:r>
              <a:rPr lang="ar-DZ" dirty="0"/>
              <a:t>يؤدي إلى معاملة غير عادلة للأفراد أو الجماعات، وخاصة الأقليات في التطبيقات الاجتماعية.</a:t>
            </a:r>
          </a:p>
          <a:p>
            <a:pPr marL="285750" lvl="1" indent="-285750" algn="r" rtl="1">
              <a:buFont typeface="Arial" panose="020B0604020202020204" pitchFamily="34" charset="0"/>
              <a:buChar char="•"/>
            </a:pPr>
            <a:endParaRPr lang="ar-DZ" b="1" dirty="0">
              <a:latin typeface="Arial Rounded MT Bold" panose="020F0704030504030204" pitchFamily="34" charset="0"/>
            </a:endParaRPr>
          </a:p>
          <a:p>
            <a:pPr lvl="1" algn="r" rtl="1"/>
            <a:r>
              <a:rPr lang="ar-DZ" b="1" dirty="0">
                <a:solidFill>
                  <a:schemeClr val="accent2">
                    <a:lumMod val="60000"/>
                    <a:lumOff val="40000"/>
                  </a:schemeClr>
                </a:solidFill>
                <a:latin typeface="Arial Rounded MT Bold" panose="020F0704030504030204" pitchFamily="34" charset="0"/>
              </a:rPr>
              <a:t>الأسباب </a:t>
            </a:r>
          </a:p>
          <a:p>
            <a:pPr marL="285750" lvl="1" indent="-285750" algn="r" rtl="1">
              <a:buFont typeface="Arial" panose="020B0604020202020204" pitchFamily="34" charset="0"/>
              <a:buChar char="•"/>
            </a:pPr>
            <a:r>
              <a:rPr lang="ar-DZ" b="1" dirty="0">
                <a:latin typeface="Arial Rounded MT Bold" panose="020F0704030504030204" pitchFamily="34" charset="0"/>
              </a:rPr>
              <a:t>تحتوي البيانات على تحيزات ضد فئات معينة.</a:t>
            </a:r>
          </a:p>
          <a:p>
            <a:pPr marL="285750" lvl="1" indent="-285750" algn="r" rtl="1">
              <a:buFont typeface="Arial" panose="020B0604020202020204" pitchFamily="34" charset="0"/>
              <a:buChar char="•"/>
            </a:pPr>
            <a:r>
              <a:rPr lang="ar-DZ" b="1" dirty="0">
                <a:latin typeface="Arial Rounded MT Bold" panose="020F0704030504030204" pitchFamily="34" charset="0"/>
              </a:rPr>
              <a:t>اختلال في العينات.</a:t>
            </a:r>
          </a:p>
          <a:p>
            <a:pPr lvl="1" algn="ctr" rtl="1"/>
            <a:endParaRPr lang="ar-DZ" b="1" dirty="0">
              <a:latin typeface="Arial Rounded MT Bold" panose="020F0704030504030204" pitchFamily="34" charset="0"/>
            </a:endParaRPr>
          </a:p>
          <a:p>
            <a:pPr lvl="1" algn="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9DBF25BF-7D25-3C9F-0006-44B2AF1A98B2}"/>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4023557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2FA59-42D1-4596-BADF-65EE2EECB2F4}"/>
              </a:ext>
            </a:extLst>
          </p:cNvPr>
          <p:cNvSpPr>
            <a:spLocks noGrp="1"/>
          </p:cNvSpPr>
          <p:nvPr>
            <p:ph type="title"/>
          </p:nvPr>
        </p:nvSpPr>
        <p:spPr>
          <a:xfrm>
            <a:off x="6105136" y="-1"/>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الفنية</a:t>
            </a:r>
            <a:br>
              <a:rPr lang="en-US" sz="4800" b="1" dirty="0">
                <a:solidFill>
                  <a:schemeClr val="accent3">
                    <a:lumMod val="60000"/>
                    <a:lumOff val="40000"/>
                  </a:schemeClr>
                </a:solidFill>
                <a:latin typeface="Arial Rounded MT Bold" panose="020F0704030504030204" pitchFamily="34" charset="0"/>
              </a:rPr>
            </a:br>
            <a:r>
              <a:rPr lang="ar-DZ" sz="4000" b="1" dirty="0">
                <a:latin typeface="Arial Rounded MT Bold" panose="020F0704030504030204" pitchFamily="34" charset="0"/>
              </a:rPr>
              <a:t>التحيز والتمييز في النماذج</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dirty="0">
                <a:solidFill>
                  <a:schemeClr val="accent6"/>
                </a:solidFill>
              </a:rPr>
              <a:t>نظام </a:t>
            </a:r>
            <a:r>
              <a:rPr lang="en-US" dirty="0">
                <a:solidFill>
                  <a:schemeClr val="accent6"/>
                </a:solidFill>
              </a:rPr>
              <a:t> COMPAS </a:t>
            </a:r>
            <a:r>
              <a:rPr lang="ar-DZ" dirty="0">
                <a:solidFill>
                  <a:schemeClr val="accent6"/>
                </a:solidFill>
              </a:rPr>
              <a:t>النظام القضائي الأمريكي</a:t>
            </a:r>
            <a:endParaRPr lang="en-US" dirty="0">
              <a:solidFill>
                <a:schemeClr val="accent6"/>
              </a:solidFill>
            </a:endParaRPr>
          </a:p>
        </p:txBody>
      </p:sp>
      <p:sp>
        <p:nvSpPr>
          <p:cNvPr id="5" name="Content Placeholder 4">
            <a:extLst>
              <a:ext uri="{FF2B5EF4-FFF2-40B4-BE49-F238E27FC236}">
                <a16:creationId xmlns:a16="http://schemas.microsoft.com/office/drawing/2014/main" id="{708C1B7C-03BA-4C6C-B759-6DAB6A63B451}"/>
              </a:ext>
            </a:extLst>
          </p:cNvPr>
          <p:cNvSpPr>
            <a:spLocks noGrp="1"/>
          </p:cNvSpPr>
          <p:nvPr>
            <p:ph idx="1"/>
          </p:nvPr>
        </p:nvSpPr>
        <p:spPr>
          <a:xfrm>
            <a:off x="6096000" y="2423160"/>
            <a:ext cx="5425440" cy="4191000"/>
          </a:xfrm>
        </p:spPr>
        <p:txBody>
          <a:bodyPr/>
          <a:lstStyle/>
          <a:p>
            <a:pPr marL="0" indent="0" algn="r" rtl="1">
              <a:buNone/>
            </a:pPr>
            <a:r>
              <a:rPr lang="ar-DZ" dirty="0">
                <a:solidFill>
                  <a:schemeClr val="accent2">
                    <a:lumMod val="60000"/>
                    <a:lumOff val="40000"/>
                  </a:schemeClr>
                </a:solidFill>
              </a:rPr>
              <a:t>النظام:</a:t>
            </a:r>
          </a:p>
          <a:p>
            <a:pPr marL="0" indent="0" algn="r" rtl="1">
              <a:buNone/>
            </a:pPr>
            <a:r>
              <a:rPr lang="ar-DZ" dirty="0"/>
              <a:t> يستخدم للتنبؤ باحتمالية عودة المتهم إلى الإجرام او تحسن سلوكه.</a:t>
            </a:r>
          </a:p>
          <a:p>
            <a:pPr marL="0" indent="0" algn="r" rtl="1">
              <a:buNone/>
            </a:pPr>
            <a:r>
              <a:rPr lang="ar-DZ" dirty="0">
                <a:solidFill>
                  <a:schemeClr val="accent2">
                    <a:lumMod val="60000"/>
                    <a:lumOff val="40000"/>
                  </a:schemeClr>
                </a:solidFill>
              </a:rPr>
              <a:t>المشكلة:</a:t>
            </a:r>
          </a:p>
          <a:p>
            <a:pPr marL="0" indent="0" algn="r" rtl="1">
              <a:buNone/>
            </a:pPr>
            <a:r>
              <a:rPr lang="ar-DZ" dirty="0"/>
              <a:t> أظهرت دراسة أجرتها مجلة علمية عام ٢٠١٦ أن نظام </a:t>
            </a:r>
            <a:r>
              <a:rPr lang="en-US" dirty="0"/>
              <a:t>COMPAS </a:t>
            </a:r>
            <a:r>
              <a:rPr lang="ar-DZ" dirty="0"/>
              <a:t> كان أكثر عرضة بمرتين لوصف المتهمين من البشرة السمراء بأنهم معرضون لخطر كبير مقارنة بالمتهمين البيض.</a:t>
            </a:r>
          </a:p>
          <a:p>
            <a:pPr marL="0" indent="0" algn="r" rtl="1">
              <a:buNone/>
            </a:pPr>
            <a:r>
              <a:rPr lang="ar-DZ" dirty="0"/>
              <a:t> </a:t>
            </a:r>
            <a:r>
              <a:rPr lang="ar-DZ" dirty="0">
                <a:solidFill>
                  <a:schemeClr val="accent2">
                    <a:lumMod val="60000"/>
                    <a:lumOff val="40000"/>
                  </a:schemeClr>
                </a:solidFill>
              </a:rPr>
              <a:t>الأثر:</a:t>
            </a:r>
          </a:p>
          <a:p>
            <a:pPr marL="0" indent="0" algn="r" rtl="1">
              <a:buNone/>
            </a:pPr>
            <a:r>
              <a:rPr lang="ar-DZ" dirty="0"/>
              <a:t> التحيز القضائي في قرارات إصدار الأحكام والإفراج المشروط بحسن السيرة والسلوك. و خروج بعض المظاهرات ضد هذا النظام من قبل منظمات حقوق الانسان المدنية.</a:t>
            </a:r>
          </a:p>
          <a:p>
            <a:pPr marL="0" indent="0" algn="r" rtl="1">
              <a:buNone/>
            </a:pPr>
            <a:r>
              <a:rPr lang="ar-DZ" dirty="0"/>
              <a:t> </a:t>
            </a:r>
            <a:r>
              <a:rPr lang="ar-DZ" dirty="0">
                <a:solidFill>
                  <a:schemeClr val="accent2">
                    <a:lumMod val="60000"/>
                    <a:lumOff val="40000"/>
                  </a:schemeClr>
                </a:solidFill>
              </a:rPr>
              <a:t>الدرس:</a:t>
            </a:r>
          </a:p>
          <a:p>
            <a:pPr marL="0" indent="0" algn="r" rtl="1">
              <a:buNone/>
            </a:pPr>
            <a:r>
              <a:rPr lang="ar-DZ" dirty="0"/>
              <a:t> يجب تدقيق نظام الذكاء الاصطناعي وبياناته لضمان نزاهته قبل استخدامه في أنظمة بالغة الأهمية مثل أنظمة العدالة.</a:t>
            </a:r>
            <a:endParaRPr lang="en-US" sz="1800" dirty="0"/>
          </a:p>
        </p:txBody>
      </p:sp>
      <p:pic>
        <p:nvPicPr>
          <p:cNvPr id="7" name="Picture Placeholder 6">
            <a:extLst>
              <a:ext uri="{FF2B5EF4-FFF2-40B4-BE49-F238E27FC236}">
                <a16:creationId xmlns:a16="http://schemas.microsoft.com/office/drawing/2014/main" id="{7559ED0A-57D2-475A-80AA-FDDB6E882B4A}"/>
              </a:ext>
            </a:extLst>
          </p:cNvPr>
          <p:cNvPicPr>
            <a:picLocks noGrp="1" noChangeAspect="1"/>
          </p:cNvPicPr>
          <p:nvPr>
            <p:ph type="pic" sz="quarter" idx="13"/>
          </p:nvPr>
        </p:nvPicPr>
        <p:blipFill>
          <a:blip r:embed="rId2"/>
          <a:srcRect t="23553" b="23553"/>
          <a:stretch/>
        </p:blipFill>
        <p:spPr/>
      </p:pic>
      <p:pic>
        <p:nvPicPr>
          <p:cNvPr id="9" name="Picture Placeholder 8">
            <a:extLst>
              <a:ext uri="{FF2B5EF4-FFF2-40B4-BE49-F238E27FC236}">
                <a16:creationId xmlns:a16="http://schemas.microsoft.com/office/drawing/2014/main" id="{24426D4C-56B2-463F-99F9-8F6C8EBBC003}"/>
              </a:ext>
            </a:extLst>
          </p:cNvPr>
          <p:cNvPicPr>
            <a:picLocks noGrp="1" noChangeAspect="1"/>
          </p:cNvPicPr>
          <p:nvPr>
            <p:ph type="pic" sz="quarter" idx="14"/>
          </p:nvPr>
        </p:nvPicPr>
        <p:blipFill>
          <a:blip r:embed="rId3"/>
          <a:srcRect l="3809" t="1121" r="-17897" b="2849"/>
          <a:stretch/>
        </p:blipFill>
        <p:spPr>
          <a:xfrm>
            <a:off x="0" y="4222116"/>
            <a:ext cx="6572244" cy="2667000"/>
          </a:xfrm>
        </p:spPr>
      </p:pic>
      <p:sp>
        <p:nvSpPr>
          <p:cNvPr id="11" name="Slide Number Placeholder 10">
            <a:extLst>
              <a:ext uri="{FF2B5EF4-FFF2-40B4-BE49-F238E27FC236}">
                <a16:creationId xmlns:a16="http://schemas.microsoft.com/office/drawing/2014/main" id="{A720F25F-904B-4AA2-9CB6-69411308A123}"/>
              </a:ext>
            </a:extLst>
          </p:cNvPr>
          <p:cNvSpPr>
            <a:spLocks noGrp="1"/>
          </p:cNvSpPr>
          <p:nvPr>
            <p:ph type="sldNum" sz="quarter" idx="12"/>
          </p:nvPr>
        </p:nvSpPr>
        <p:spPr/>
        <p:txBody>
          <a:bodyPr/>
          <a:lstStyle/>
          <a:p>
            <a:fld id="{B9713C8C-8E70-45D5-AE59-23E60168254E}" type="slidenum">
              <a:rPr lang="en-US" smtClean="0"/>
              <a:t>28</a:t>
            </a:fld>
            <a:endParaRPr lang="en-US" dirty="0"/>
          </a:p>
        </p:txBody>
      </p:sp>
    </p:spTree>
    <p:extLst>
      <p:ext uri="{BB962C8B-B14F-4D97-AF65-F5344CB8AC3E}">
        <p14:creationId xmlns:p14="http://schemas.microsoft.com/office/powerpoint/2010/main" val="3958427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9603-F433-E548-8725-E17091224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8A319-9C38-03A9-760F-7CD8FC0A2800}"/>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415D8500-2FC9-3635-76BF-71BD08ECBF3E}"/>
              </a:ext>
            </a:extLst>
          </p:cNvPr>
          <p:cNvSpPr>
            <a:spLocks noGrp="1"/>
          </p:cNvSpPr>
          <p:nvPr>
            <p:ph sz="quarter" idx="16"/>
          </p:nvPr>
        </p:nvSpPr>
        <p:spPr>
          <a:xfrm>
            <a:off x="896113" y="896110"/>
            <a:ext cx="9756648" cy="5802295"/>
          </a:xfrm>
        </p:spPr>
        <p:txBody>
          <a:bodyPr>
            <a:normAutofit/>
          </a:bodyPr>
          <a:lstStyle/>
          <a:p>
            <a:pPr lvl="1" algn="ctr" rtl="1"/>
            <a:r>
              <a:rPr lang="ar-DZ" sz="3200" b="1" dirty="0">
                <a:solidFill>
                  <a:schemeClr val="accent3">
                    <a:lumMod val="60000"/>
                    <a:lumOff val="40000"/>
                  </a:schemeClr>
                </a:solidFill>
                <a:latin typeface="Arial Rounded MT Bold" panose="020F0704030504030204" pitchFamily="34" charset="0"/>
              </a:rPr>
              <a:t>المخاطر الفنية</a:t>
            </a:r>
            <a:endParaRPr lang="en-US" sz="3200" b="1" dirty="0">
              <a:solidFill>
                <a:schemeClr val="accent3">
                  <a:lumMod val="60000"/>
                  <a:lumOff val="40000"/>
                </a:schemeClr>
              </a:solidFill>
              <a:latin typeface="Arial Rounded MT Bold" panose="020F0704030504030204" pitchFamily="34" charset="0"/>
            </a:endParaRPr>
          </a:p>
          <a:p>
            <a:pPr lvl="1" algn="ctr" rtl="1"/>
            <a:r>
              <a:rPr lang="ar-DZ" sz="2400" dirty="0"/>
              <a:t>نقص القدرة على التفسير (نماذج الصندوق الأسود)</a:t>
            </a:r>
          </a:p>
          <a:p>
            <a:pPr lvl="1" algn="r" rtl="1"/>
            <a:endParaRPr lang="ar-DZ" dirty="0"/>
          </a:p>
          <a:p>
            <a:pPr marL="285750" lvl="1" indent="-285750" algn="r" rtl="1">
              <a:buFont typeface="Arial" panose="020B0604020202020204" pitchFamily="34" charset="0"/>
              <a:buChar char="•"/>
            </a:pPr>
            <a:r>
              <a:rPr lang="ar-DZ" dirty="0"/>
              <a:t>العديد من أنظمة الذكاء الاصطناعي، وخاصة التعلم العميق، يصعب تفسيرها.</a:t>
            </a:r>
          </a:p>
          <a:p>
            <a:pPr marL="285750" lvl="1" indent="-285750" algn="r" rtl="1">
              <a:buFont typeface="Arial" panose="020B0604020202020204" pitchFamily="34" charset="0"/>
              <a:buChar char="•"/>
            </a:pPr>
            <a:r>
              <a:rPr lang="ar-DZ" dirty="0"/>
              <a:t>صانعي الانظمة لا يستطيعون فهم كيفية إنتاج المخرجات بشكل كامل.</a:t>
            </a:r>
          </a:p>
          <a:p>
            <a:pPr marL="285750" lvl="1" indent="-285750" algn="r" rtl="1">
              <a:buFont typeface="Arial" panose="020B0604020202020204" pitchFamily="34" charset="0"/>
              <a:buChar char="•"/>
            </a:pPr>
            <a:r>
              <a:rPr lang="ar-DZ" dirty="0"/>
              <a:t>صعوبة تبرير قرار النظام.</a:t>
            </a:r>
          </a:p>
          <a:p>
            <a:pPr marL="285750" lvl="1" indent="-285750" algn="r" rtl="1">
              <a:buFont typeface="Arial" panose="020B0604020202020204" pitchFamily="34" charset="0"/>
              <a:buChar char="•"/>
            </a:pPr>
            <a:r>
              <a:rPr lang="ar-DZ" dirty="0"/>
              <a:t> صعوبة اكتشاف الأخطاء.</a:t>
            </a:r>
          </a:p>
          <a:p>
            <a:pPr lvl="1" algn="ctr" rtl="1"/>
            <a:endParaRPr lang="ar-DZ" b="1" dirty="0">
              <a:latin typeface="Arial Rounded MT Bold" panose="020F0704030504030204" pitchFamily="34" charset="0"/>
            </a:endParaRPr>
          </a:p>
          <a:p>
            <a:pPr lvl="1" algn="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1590D84D-0EE8-AF0A-F8FC-03451B83DDBC}"/>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217926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0F41D1F-A4A5-6155-4028-C841AB499600}"/>
              </a:ext>
            </a:extLst>
          </p:cNvPr>
          <p:cNvPicPr>
            <a:picLocks noGrp="1" noChangeAspect="1"/>
          </p:cNvPicPr>
          <p:nvPr>
            <p:ph type="pic" sz="quarter" idx="10"/>
          </p:nvPr>
        </p:nvPicPr>
        <p:blipFill>
          <a:blip r:embed="rId2">
            <a:duotone>
              <a:schemeClr val="accent1">
                <a:shade val="45000"/>
                <a:satMod val="135000"/>
              </a:schemeClr>
              <a:prstClr val="white"/>
            </a:duotone>
          </a:blip>
          <a:srcRect/>
          <a:stretch/>
        </p:blipFill>
        <p:spPr>
          <a:xfrm>
            <a:off x="796004" y="0"/>
            <a:ext cx="10585637" cy="6858000"/>
          </a:xfrm>
        </p:spPr>
      </p:pic>
      <p:sp>
        <p:nvSpPr>
          <p:cNvPr id="6" name="Title 5">
            <a:extLst>
              <a:ext uri="{FF2B5EF4-FFF2-40B4-BE49-F238E27FC236}">
                <a16:creationId xmlns:a16="http://schemas.microsoft.com/office/drawing/2014/main" id="{6F184A0C-9BEC-C286-0D96-CDD0FA89DB13}"/>
              </a:ext>
            </a:extLst>
          </p:cNvPr>
          <p:cNvSpPr>
            <a:spLocks noGrp="1"/>
          </p:cNvSpPr>
          <p:nvPr>
            <p:ph type="title"/>
          </p:nvPr>
        </p:nvSpPr>
        <p:spPr>
          <a:xfrm>
            <a:off x="635924" y="491570"/>
            <a:ext cx="11222181" cy="1632044"/>
          </a:xfrm>
          <a:solidFill>
            <a:schemeClr val="accent2">
              <a:lumMod val="50000"/>
            </a:schemeClr>
          </a:solidFill>
        </p:spPr>
        <p:txBody>
          <a:bodyPr/>
          <a:lstStyle/>
          <a:p>
            <a:r>
              <a:rPr lang="ar-DZ" b="1" dirty="0">
                <a:latin typeface="Times New Roman" panose="02020603050405020304" pitchFamily="18" charset="0"/>
                <a:cs typeface="Times New Roman" panose="02020603050405020304" pitchFamily="18" charset="0"/>
              </a:rPr>
              <a:t>مقدمة حول الذكاء الاصطناعي و امكانياته</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61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1EB8-A8DF-CA4A-29D5-DAFE25B614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894923-F5B6-BDCB-23C1-299150599447}"/>
              </a:ext>
            </a:extLst>
          </p:cNvPr>
          <p:cNvSpPr>
            <a:spLocks noGrp="1"/>
          </p:cNvSpPr>
          <p:nvPr>
            <p:ph type="title"/>
          </p:nvPr>
        </p:nvSpPr>
        <p:spPr>
          <a:xfrm>
            <a:off x="6105136" y="-1"/>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الفنية</a:t>
            </a:r>
            <a:br>
              <a:rPr lang="en-US" sz="4800" b="1" dirty="0">
                <a:solidFill>
                  <a:schemeClr val="accent3">
                    <a:lumMod val="60000"/>
                    <a:lumOff val="40000"/>
                  </a:schemeClr>
                </a:solidFill>
                <a:latin typeface="Arial Rounded MT Bold" panose="020F0704030504030204" pitchFamily="34" charset="0"/>
              </a:rPr>
            </a:br>
            <a:r>
              <a:rPr lang="ar-DZ" sz="4000" b="1" dirty="0">
                <a:latin typeface="Arial Rounded MT Bold" panose="020F0704030504030204" pitchFamily="34" charset="0"/>
              </a:rPr>
              <a:t>نقص القدرة على التفسير</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dirty="0">
                <a:solidFill>
                  <a:schemeClr val="accent6"/>
                </a:solidFill>
              </a:rPr>
              <a:t>نموذج </a:t>
            </a:r>
            <a:r>
              <a:rPr lang="en-US" dirty="0">
                <a:solidFill>
                  <a:schemeClr val="accent6"/>
                </a:solidFill>
              </a:rPr>
              <a:t> AlphaFold </a:t>
            </a:r>
            <a:r>
              <a:rPr lang="ar-DZ" dirty="0">
                <a:solidFill>
                  <a:schemeClr val="accent6"/>
                </a:solidFill>
              </a:rPr>
              <a:t>في مجال اكتشاف الأدوية</a:t>
            </a:r>
            <a:endParaRPr lang="en-US" dirty="0">
              <a:solidFill>
                <a:schemeClr val="accent6"/>
              </a:solidFill>
            </a:endParaRPr>
          </a:p>
        </p:txBody>
      </p:sp>
      <p:sp>
        <p:nvSpPr>
          <p:cNvPr id="5" name="Content Placeholder 4">
            <a:extLst>
              <a:ext uri="{FF2B5EF4-FFF2-40B4-BE49-F238E27FC236}">
                <a16:creationId xmlns:a16="http://schemas.microsoft.com/office/drawing/2014/main" id="{1586202D-7130-2516-456A-B4E4824A540C}"/>
              </a:ext>
            </a:extLst>
          </p:cNvPr>
          <p:cNvSpPr>
            <a:spLocks noGrp="1"/>
          </p:cNvSpPr>
          <p:nvPr>
            <p:ph idx="1"/>
          </p:nvPr>
        </p:nvSpPr>
        <p:spPr>
          <a:xfrm>
            <a:off x="6324596" y="2423160"/>
            <a:ext cx="5425440" cy="4298315"/>
          </a:xfrm>
        </p:spPr>
        <p:txBody>
          <a:bodyPr/>
          <a:lstStyle/>
          <a:p>
            <a:pPr marL="0" indent="0" algn="r" rtl="1">
              <a:buNone/>
            </a:pPr>
            <a:r>
              <a:rPr lang="ar-DZ" dirty="0">
                <a:solidFill>
                  <a:schemeClr val="accent3">
                    <a:lumMod val="60000"/>
                    <a:lumOff val="40000"/>
                  </a:schemeClr>
                </a:solidFill>
              </a:rPr>
              <a:t>النظام</a:t>
            </a:r>
            <a:r>
              <a:rPr lang="ar-DZ" dirty="0"/>
              <a:t>:</a:t>
            </a:r>
          </a:p>
          <a:p>
            <a:pPr marL="0" indent="0" algn="r" rtl="1">
              <a:buNone/>
            </a:pPr>
            <a:r>
              <a:rPr lang="ar-DZ" dirty="0"/>
              <a:t> يتنبأ نموذج </a:t>
            </a:r>
            <a:r>
              <a:rPr lang="en-US" dirty="0"/>
              <a:t> AlphaFold </a:t>
            </a:r>
            <a:r>
              <a:rPr lang="ar-DZ" dirty="0"/>
              <a:t>بهياكل البروتينات</a:t>
            </a:r>
            <a:r>
              <a:rPr lang="en-US" dirty="0"/>
              <a:t> </a:t>
            </a:r>
            <a:r>
              <a:rPr lang="ar-DZ" dirty="0"/>
              <a:t>لإنتاج الادوية</a:t>
            </a:r>
            <a:r>
              <a:rPr lang="en-US" dirty="0"/>
              <a:t> </a:t>
            </a:r>
            <a:r>
              <a:rPr lang="ar-DZ" dirty="0"/>
              <a:t>والمكملات الغذائية.</a:t>
            </a:r>
          </a:p>
          <a:p>
            <a:pPr marL="0" indent="0" algn="r" rtl="1">
              <a:buNone/>
            </a:pPr>
            <a:r>
              <a:rPr lang="ar-DZ" dirty="0">
                <a:solidFill>
                  <a:schemeClr val="accent3">
                    <a:lumMod val="60000"/>
                    <a:lumOff val="40000"/>
                  </a:schemeClr>
                </a:solidFill>
              </a:rPr>
              <a:t>المشكلة</a:t>
            </a:r>
            <a:r>
              <a:rPr lang="ar-DZ" dirty="0"/>
              <a:t>: </a:t>
            </a:r>
          </a:p>
          <a:p>
            <a:pPr marL="0" indent="0" algn="r" rtl="1">
              <a:buNone/>
            </a:pPr>
            <a:r>
              <a:rPr lang="ar-DZ" dirty="0"/>
              <a:t>على الرغم من فاعليته، لا يستطيع العلماء دائمًا تفسير سبب توقعه لهياكل معينة.</a:t>
            </a:r>
          </a:p>
          <a:p>
            <a:pPr marL="0" indent="0" algn="r" rtl="1">
              <a:buNone/>
            </a:pPr>
            <a:r>
              <a:rPr lang="ar-DZ" dirty="0"/>
              <a:t> </a:t>
            </a:r>
            <a:r>
              <a:rPr lang="ar-DZ" dirty="0">
                <a:solidFill>
                  <a:schemeClr val="accent3">
                    <a:lumMod val="60000"/>
                    <a:lumOff val="40000"/>
                  </a:schemeClr>
                </a:solidFill>
              </a:rPr>
              <a:t>التأثير</a:t>
            </a:r>
            <a:r>
              <a:rPr lang="ar-DZ" dirty="0"/>
              <a:t>:</a:t>
            </a:r>
          </a:p>
          <a:p>
            <a:pPr marL="0" indent="0" algn="r" rtl="1">
              <a:buNone/>
            </a:pPr>
            <a:r>
              <a:rPr lang="ar-DZ" dirty="0"/>
              <a:t>القدرة على التفسير مفقودة والاعتماد الكلي عليه خطر كون المنتجات تمس بحياة الانسان.</a:t>
            </a:r>
          </a:p>
          <a:p>
            <a:pPr marL="0" indent="0" algn="r" rtl="1">
              <a:buNone/>
            </a:pPr>
            <a:r>
              <a:rPr lang="ar-DZ" dirty="0">
                <a:solidFill>
                  <a:schemeClr val="accent3">
                    <a:lumMod val="60000"/>
                    <a:lumOff val="40000"/>
                  </a:schemeClr>
                </a:solidFill>
              </a:rPr>
              <a:t>الدرس المستفاد</a:t>
            </a:r>
            <a:r>
              <a:rPr lang="ar-DZ" dirty="0"/>
              <a:t>:</a:t>
            </a:r>
          </a:p>
          <a:p>
            <a:pPr marL="0" indent="0" algn="r" rtl="1">
              <a:buNone/>
            </a:pPr>
            <a:r>
              <a:rPr lang="ar-DZ" dirty="0"/>
              <a:t> تحتاج النماذج الى تقديم تفسيرات علمية لا تؤدي لأعراض دوائية غير مرغوب فيها.</a:t>
            </a:r>
            <a:endParaRPr lang="en-US" sz="1800" dirty="0"/>
          </a:p>
        </p:txBody>
      </p:sp>
      <p:pic>
        <p:nvPicPr>
          <p:cNvPr id="7" name="Picture Placeholder 6">
            <a:extLst>
              <a:ext uri="{FF2B5EF4-FFF2-40B4-BE49-F238E27FC236}">
                <a16:creationId xmlns:a16="http://schemas.microsoft.com/office/drawing/2014/main" id="{D81FEBA3-7530-6213-380B-EE2643DDB335}"/>
              </a:ext>
            </a:extLst>
          </p:cNvPr>
          <p:cNvPicPr>
            <a:picLocks noGrp="1" noChangeAspect="1"/>
          </p:cNvPicPr>
          <p:nvPr>
            <p:ph type="pic" sz="quarter" idx="13"/>
          </p:nvPr>
        </p:nvPicPr>
        <p:blipFill>
          <a:blip r:embed="rId2"/>
          <a:srcRect t="14405" b="14405"/>
          <a:stretch/>
        </p:blipFill>
        <p:spPr>
          <a:xfrm>
            <a:off x="0" y="0"/>
            <a:ext cx="5687568" cy="3219894"/>
          </a:xfrm>
        </p:spPr>
      </p:pic>
      <p:pic>
        <p:nvPicPr>
          <p:cNvPr id="9" name="Picture Placeholder 8">
            <a:extLst>
              <a:ext uri="{FF2B5EF4-FFF2-40B4-BE49-F238E27FC236}">
                <a16:creationId xmlns:a16="http://schemas.microsoft.com/office/drawing/2014/main" id="{3419AF34-A2EC-7126-854C-69B441F8B221}"/>
              </a:ext>
            </a:extLst>
          </p:cNvPr>
          <p:cNvPicPr>
            <a:picLocks noGrp="1" noChangeAspect="1"/>
          </p:cNvPicPr>
          <p:nvPr>
            <p:ph type="pic" sz="quarter" idx="14"/>
          </p:nvPr>
        </p:nvPicPr>
        <p:blipFill>
          <a:blip r:embed="rId3"/>
          <a:srcRect t="9893" b="9893"/>
          <a:stretch/>
        </p:blipFill>
        <p:spPr>
          <a:xfrm>
            <a:off x="0" y="3300984"/>
            <a:ext cx="5876536" cy="3557016"/>
          </a:xfrm>
        </p:spPr>
      </p:pic>
      <p:sp>
        <p:nvSpPr>
          <p:cNvPr id="11" name="Slide Number Placeholder 10">
            <a:extLst>
              <a:ext uri="{FF2B5EF4-FFF2-40B4-BE49-F238E27FC236}">
                <a16:creationId xmlns:a16="http://schemas.microsoft.com/office/drawing/2014/main" id="{B2FAE1D1-B40D-89B1-D73C-DB8A1A97C640}"/>
              </a:ext>
            </a:extLst>
          </p:cNvPr>
          <p:cNvSpPr>
            <a:spLocks noGrp="1"/>
          </p:cNvSpPr>
          <p:nvPr>
            <p:ph type="sldNum" sz="quarter" idx="12"/>
          </p:nvPr>
        </p:nvSpPr>
        <p:spPr/>
        <p:txBody>
          <a:bodyPr/>
          <a:lstStyle/>
          <a:p>
            <a:fld id="{B9713C8C-8E70-45D5-AE59-23E60168254E}" type="slidenum">
              <a:rPr lang="en-US" smtClean="0"/>
              <a:t>30</a:t>
            </a:fld>
            <a:endParaRPr lang="en-US" dirty="0"/>
          </a:p>
        </p:txBody>
      </p:sp>
    </p:spTree>
    <p:extLst>
      <p:ext uri="{BB962C8B-B14F-4D97-AF65-F5344CB8AC3E}">
        <p14:creationId xmlns:p14="http://schemas.microsoft.com/office/powerpoint/2010/main" val="2723020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743E3-455F-A6CA-7F5C-911446026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B4ECF-BB02-97FA-2EEB-471BF8FABE45}"/>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8D5BBD07-B9F1-A40A-2CEE-A32958F680D6}"/>
              </a:ext>
            </a:extLst>
          </p:cNvPr>
          <p:cNvSpPr>
            <a:spLocks noGrp="1"/>
          </p:cNvSpPr>
          <p:nvPr>
            <p:ph sz="quarter" idx="16"/>
          </p:nvPr>
        </p:nvSpPr>
        <p:spPr>
          <a:xfrm>
            <a:off x="896113" y="896110"/>
            <a:ext cx="9756648" cy="5802295"/>
          </a:xfrm>
        </p:spPr>
        <p:txBody>
          <a:bodyPr>
            <a:normAutofit/>
          </a:bodyPr>
          <a:lstStyle/>
          <a:p>
            <a:pPr lvl="1" algn="ctr" rtl="1"/>
            <a:r>
              <a:rPr lang="ar-DZ" sz="3600" b="1" dirty="0">
                <a:solidFill>
                  <a:schemeClr val="accent3">
                    <a:lumMod val="60000"/>
                    <a:lumOff val="40000"/>
                  </a:schemeClr>
                </a:solidFill>
                <a:latin typeface="Arial Rounded MT Bold" panose="020F0704030504030204" pitchFamily="34" charset="0"/>
              </a:rPr>
              <a:t>المخاطر الفنية</a:t>
            </a:r>
            <a:endParaRPr lang="en-US" sz="3600" b="1" dirty="0">
              <a:solidFill>
                <a:schemeClr val="accent3">
                  <a:lumMod val="60000"/>
                  <a:lumOff val="40000"/>
                </a:schemeClr>
              </a:solidFill>
              <a:latin typeface="Arial Rounded MT Bold" panose="020F0704030504030204" pitchFamily="34" charset="0"/>
            </a:endParaRPr>
          </a:p>
          <a:p>
            <a:pPr lvl="1" algn="ctr" rtl="1"/>
            <a:r>
              <a:rPr lang="ar-DZ" sz="2800" b="1" dirty="0"/>
              <a:t>الاعتماد المفرط على الأتمتة</a:t>
            </a:r>
          </a:p>
          <a:p>
            <a:pPr lvl="1" algn="ctr" rtl="1"/>
            <a:endParaRPr lang="ar-DZ" sz="2800" dirty="0"/>
          </a:p>
          <a:p>
            <a:pPr marL="285750" lvl="1" indent="-285750" algn="r" rtl="1">
              <a:buFont typeface="Arial" panose="020B0604020202020204" pitchFamily="34" charset="0"/>
              <a:buChar char="•"/>
            </a:pPr>
            <a:r>
              <a:rPr lang="ar-DZ" sz="2400" dirty="0"/>
              <a:t>قد يفوض البشر صلاحيات كبيرة للذكاء الاصطناعي، مفترضين أنه دائما ما يكون على صواب، وهو أمر قد يكون خطيرا، خاصةً عندما يرتكب النموذج أخطاء.</a:t>
            </a:r>
          </a:p>
          <a:p>
            <a:pPr lvl="1" algn="r" rtl="1"/>
            <a:endParaRPr lang="ar-DZ" sz="2400" dirty="0"/>
          </a:p>
          <a:p>
            <a:pPr marL="285750" lvl="1" indent="-285750" algn="r" rtl="1">
              <a:buFont typeface="Arial" panose="020B0604020202020204" pitchFamily="34" charset="0"/>
              <a:buChar char="•"/>
            </a:pPr>
            <a:r>
              <a:rPr lang="ar-DZ" sz="2400" dirty="0"/>
              <a:t>يزيل الرقابة البشرية عن القرارات الحاسمة.</a:t>
            </a:r>
          </a:p>
          <a:p>
            <a:pPr marL="285750" lvl="1" indent="-285750" algn="r" rtl="1">
              <a:buFont typeface="Arial" panose="020B0604020202020204" pitchFamily="34" charset="0"/>
              <a:buChar char="•"/>
            </a:pPr>
            <a:endParaRPr lang="ar-DZ" b="1" dirty="0">
              <a:latin typeface="Arial Rounded MT Bold" panose="020F0704030504030204" pitchFamily="34" charset="0"/>
            </a:endParaRPr>
          </a:p>
          <a:p>
            <a:pPr lvl="1" algn="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D4BABB70-D278-C8F8-FF43-9CDAC31D2D48}"/>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2936868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10E96-47A5-03B1-7AC4-339CD5F7CC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BE1A06-D528-2E78-60B9-B9DD50FF8685}"/>
              </a:ext>
            </a:extLst>
          </p:cNvPr>
          <p:cNvSpPr>
            <a:spLocks noGrp="1"/>
          </p:cNvSpPr>
          <p:nvPr>
            <p:ph type="title"/>
          </p:nvPr>
        </p:nvSpPr>
        <p:spPr>
          <a:xfrm>
            <a:off x="6105136" y="-1"/>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الفنية</a:t>
            </a:r>
            <a:br>
              <a:rPr lang="en-US" sz="4800" b="1" dirty="0">
                <a:solidFill>
                  <a:schemeClr val="accent3">
                    <a:lumMod val="60000"/>
                    <a:lumOff val="40000"/>
                  </a:schemeClr>
                </a:solidFill>
                <a:latin typeface="Arial Rounded MT Bold" panose="020F0704030504030204" pitchFamily="34" charset="0"/>
              </a:rPr>
            </a:br>
            <a:r>
              <a:rPr lang="ar-DZ" sz="4000" dirty="0"/>
              <a:t>الاعتماد المفرط على الأتمتة</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b="1" dirty="0">
                <a:solidFill>
                  <a:schemeClr val="accent6"/>
                </a:solidFill>
              </a:rPr>
              <a:t>حوادث نظام القيادة الآلية في </a:t>
            </a:r>
            <a:r>
              <a:rPr lang="ar-DZ" b="1" dirty="0" err="1">
                <a:solidFill>
                  <a:schemeClr val="accent6"/>
                </a:solidFill>
              </a:rPr>
              <a:t>تيسلا</a:t>
            </a:r>
            <a:endParaRPr lang="en-US" b="1" dirty="0">
              <a:solidFill>
                <a:schemeClr val="accent6"/>
              </a:solidFill>
            </a:endParaRPr>
          </a:p>
        </p:txBody>
      </p:sp>
      <p:sp>
        <p:nvSpPr>
          <p:cNvPr id="5" name="Content Placeholder 4">
            <a:extLst>
              <a:ext uri="{FF2B5EF4-FFF2-40B4-BE49-F238E27FC236}">
                <a16:creationId xmlns:a16="http://schemas.microsoft.com/office/drawing/2014/main" id="{E9DB746B-2BBB-24C0-C517-4BD6ECCC6654}"/>
              </a:ext>
            </a:extLst>
          </p:cNvPr>
          <p:cNvSpPr>
            <a:spLocks noGrp="1"/>
          </p:cNvSpPr>
          <p:nvPr>
            <p:ph idx="1"/>
          </p:nvPr>
        </p:nvSpPr>
        <p:spPr>
          <a:xfrm>
            <a:off x="6096000" y="2423160"/>
            <a:ext cx="5425440" cy="4023360"/>
          </a:xfrm>
        </p:spPr>
        <p:txBody>
          <a:bodyPr/>
          <a:lstStyle/>
          <a:p>
            <a:pPr marL="0" indent="0" algn="r" rtl="1">
              <a:buNone/>
            </a:pPr>
            <a:r>
              <a:rPr lang="ar-DZ" dirty="0">
                <a:solidFill>
                  <a:schemeClr val="accent3">
                    <a:lumMod val="60000"/>
                    <a:lumOff val="40000"/>
                  </a:schemeClr>
                </a:solidFill>
              </a:rPr>
              <a:t>النظام:</a:t>
            </a:r>
          </a:p>
          <a:p>
            <a:pPr marL="0" indent="0" algn="r" rtl="1">
              <a:buNone/>
            </a:pPr>
            <a:r>
              <a:rPr lang="ar-DZ" dirty="0"/>
              <a:t> نظام القيادة الآلية في </a:t>
            </a:r>
            <a:r>
              <a:rPr lang="ar-DZ" dirty="0" err="1"/>
              <a:t>تيسلا</a:t>
            </a:r>
            <a:r>
              <a:rPr lang="ar-DZ" dirty="0"/>
              <a:t> هو نظام مساعدة للسائق، يقوم بعملية القيادة الالية عبر الحساسات التي تتعرف على إشارات الطريق وتعطي الاوامر.</a:t>
            </a:r>
          </a:p>
          <a:p>
            <a:pPr marL="0" indent="0" algn="r" rtl="1">
              <a:buNone/>
            </a:pPr>
            <a:r>
              <a:rPr lang="ar-DZ" dirty="0">
                <a:solidFill>
                  <a:schemeClr val="accent3">
                    <a:lumMod val="60000"/>
                    <a:lumOff val="40000"/>
                  </a:schemeClr>
                </a:solidFill>
              </a:rPr>
              <a:t>المشكلة:</a:t>
            </a:r>
          </a:p>
          <a:p>
            <a:pPr marL="0" indent="0" algn="r" rtl="1">
              <a:buNone/>
            </a:pPr>
            <a:r>
              <a:rPr lang="ar-DZ" dirty="0"/>
              <a:t> افترض احد السائقين أنه ذاتي القيادة بالكامل فتوقف عن الانتباه معتمدا كليا على القيادة الذاتية.</a:t>
            </a:r>
          </a:p>
          <a:p>
            <a:pPr marL="0" indent="0" algn="r" rtl="1">
              <a:buNone/>
            </a:pPr>
            <a:r>
              <a:rPr lang="ar-DZ" dirty="0">
                <a:solidFill>
                  <a:schemeClr val="accent3">
                    <a:lumMod val="60000"/>
                    <a:lumOff val="40000"/>
                  </a:schemeClr>
                </a:solidFill>
              </a:rPr>
              <a:t> التأثير:</a:t>
            </a:r>
          </a:p>
          <a:p>
            <a:pPr marL="0" indent="0" algn="r" rtl="1">
              <a:buNone/>
            </a:pPr>
            <a:r>
              <a:rPr lang="ar-DZ" dirty="0"/>
              <a:t> وقعت عدة حوادث مميتة عندما فشل نظام القيادة الآلية في اكتشاف العوائق أو علامات المسارات.</a:t>
            </a:r>
          </a:p>
          <a:p>
            <a:pPr marL="0" indent="0" algn="r" rtl="1">
              <a:buNone/>
            </a:pPr>
            <a:r>
              <a:rPr lang="ar-DZ" dirty="0">
                <a:solidFill>
                  <a:schemeClr val="accent3">
                    <a:lumMod val="60000"/>
                    <a:lumOff val="40000"/>
                  </a:schemeClr>
                </a:solidFill>
              </a:rPr>
              <a:t> الدرس:</a:t>
            </a:r>
          </a:p>
          <a:p>
            <a:pPr marL="0" indent="0" algn="r" rtl="1">
              <a:buNone/>
            </a:pPr>
            <a:r>
              <a:rPr lang="ar-DZ" dirty="0"/>
              <a:t> يجب وضع إطار واضح للأتمتة، كما و يجب فرض الرقابة البشرية من خلال تصميم النظام.</a:t>
            </a:r>
            <a:endParaRPr lang="en-US" sz="1800" dirty="0"/>
          </a:p>
        </p:txBody>
      </p:sp>
      <p:pic>
        <p:nvPicPr>
          <p:cNvPr id="7" name="Picture Placeholder 6">
            <a:extLst>
              <a:ext uri="{FF2B5EF4-FFF2-40B4-BE49-F238E27FC236}">
                <a16:creationId xmlns:a16="http://schemas.microsoft.com/office/drawing/2014/main" id="{A2CFBCDC-40F7-F46E-A7F3-251919B3FD65}"/>
              </a:ext>
            </a:extLst>
          </p:cNvPr>
          <p:cNvPicPr>
            <a:picLocks noGrp="1" noChangeAspect="1"/>
          </p:cNvPicPr>
          <p:nvPr>
            <p:ph type="pic" sz="quarter" idx="13"/>
          </p:nvPr>
        </p:nvPicPr>
        <p:blipFill>
          <a:blip r:embed="rId2"/>
          <a:srcRect l="11761" r="11761"/>
          <a:stretch/>
        </p:blipFill>
        <p:spPr/>
      </p:pic>
      <p:pic>
        <p:nvPicPr>
          <p:cNvPr id="9" name="Picture Placeholder 8">
            <a:extLst>
              <a:ext uri="{FF2B5EF4-FFF2-40B4-BE49-F238E27FC236}">
                <a16:creationId xmlns:a16="http://schemas.microsoft.com/office/drawing/2014/main" id="{420C2CC2-4033-F92E-3562-B7921142FDF4}"/>
              </a:ext>
            </a:extLst>
          </p:cNvPr>
          <p:cNvPicPr>
            <a:picLocks noGrp="1" noChangeAspect="1"/>
          </p:cNvPicPr>
          <p:nvPr>
            <p:ph type="pic" sz="quarter" idx="14"/>
          </p:nvPr>
        </p:nvPicPr>
        <p:blipFill>
          <a:blip r:embed="rId3"/>
          <a:srcRect t="8075" b="8075"/>
          <a:stretch/>
        </p:blipFill>
        <p:spPr/>
      </p:pic>
      <p:sp>
        <p:nvSpPr>
          <p:cNvPr id="11" name="Slide Number Placeholder 10">
            <a:extLst>
              <a:ext uri="{FF2B5EF4-FFF2-40B4-BE49-F238E27FC236}">
                <a16:creationId xmlns:a16="http://schemas.microsoft.com/office/drawing/2014/main" id="{EE52E1BC-6AFB-3857-EDE0-E9A966D878E8}"/>
              </a:ext>
            </a:extLst>
          </p:cNvPr>
          <p:cNvSpPr>
            <a:spLocks noGrp="1"/>
          </p:cNvSpPr>
          <p:nvPr>
            <p:ph type="sldNum" sz="quarter" idx="12"/>
          </p:nvPr>
        </p:nvSpPr>
        <p:spPr/>
        <p:txBody>
          <a:bodyPr/>
          <a:lstStyle/>
          <a:p>
            <a:fld id="{B9713C8C-8E70-45D5-AE59-23E60168254E}" type="slidenum">
              <a:rPr lang="en-US" smtClean="0"/>
              <a:t>32</a:t>
            </a:fld>
            <a:endParaRPr lang="en-US" dirty="0"/>
          </a:p>
        </p:txBody>
      </p:sp>
    </p:spTree>
    <p:extLst>
      <p:ext uri="{BB962C8B-B14F-4D97-AF65-F5344CB8AC3E}">
        <p14:creationId xmlns:p14="http://schemas.microsoft.com/office/powerpoint/2010/main" val="3601642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40829-30F5-F4A3-3E39-4E01A9FCD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EFF42-E136-7C24-F205-C3939A527396}"/>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2C58C10F-670C-7A8E-A767-BE6873004603}"/>
              </a:ext>
            </a:extLst>
          </p:cNvPr>
          <p:cNvSpPr>
            <a:spLocks noGrp="1"/>
          </p:cNvSpPr>
          <p:nvPr>
            <p:ph sz="quarter" idx="16"/>
          </p:nvPr>
        </p:nvSpPr>
        <p:spPr>
          <a:xfrm>
            <a:off x="896113" y="896110"/>
            <a:ext cx="9756648" cy="5802295"/>
          </a:xfrm>
        </p:spPr>
        <p:txBody>
          <a:bodyPr>
            <a:normAutofit/>
          </a:bodyPr>
          <a:lstStyle/>
          <a:p>
            <a:pPr lvl="1" algn="ctr" rtl="1"/>
            <a:r>
              <a:rPr lang="ar-DZ" sz="3600" b="1" dirty="0">
                <a:solidFill>
                  <a:schemeClr val="accent3">
                    <a:lumMod val="60000"/>
                    <a:lumOff val="40000"/>
                  </a:schemeClr>
                </a:solidFill>
                <a:latin typeface="Arial Rounded MT Bold" panose="020F0704030504030204" pitchFamily="34" charset="0"/>
              </a:rPr>
              <a:t>المخاطر الفنية</a:t>
            </a:r>
            <a:endParaRPr lang="en-US" sz="3600" b="1" dirty="0">
              <a:solidFill>
                <a:schemeClr val="accent3">
                  <a:lumMod val="60000"/>
                  <a:lumOff val="40000"/>
                </a:schemeClr>
              </a:solidFill>
              <a:latin typeface="Arial Rounded MT Bold" panose="020F0704030504030204" pitchFamily="34" charset="0"/>
            </a:endParaRPr>
          </a:p>
          <a:p>
            <a:pPr lvl="1" algn="ctr" rtl="1"/>
            <a:r>
              <a:rPr lang="ar-DZ" sz="2800" b="1" dirty="0"/>
              <a:t>مشاكل البيانات (الجودة، التشويه، التسريب)</a:t>
            </a:r>
          </a:p>
          <a:p>
            <a:pPr lvl="1" algn="ctr" rtl="1"/>
            <a:endParaRPr lang="ar-DZ" sz="2800" dirty="0"/>
          </a:p>
          <a:p>
            <a:pPr marL="342900" lvl="1" indent="-342900" algn="r" rtl="1">
              <a:buFont typeface="Arial" panose="020B0604020202020204" pitchFamily="34" charset="0"/>
              <a:buChar char="•"/>
            </a:pPr>
            <a:r>
              <a:rPr lang="ar-DZ" sz="2400" dirty="0"/>
              <a:t>جودة الذكاء الاصطناعي تعتمد على جودة بياناته</a:t>
            </a:r>
            <a:r>
              <a:rPr lang="en-US" sz="2400" dirty="0"/>
              <a:t>.</a:t>
            </a:r>
            <a:endParaRPr lang="ar-DZ" sz="2400" dirty="0"/>
          </a:p>
          <a:p>
            <a:pPr marL="342900" lvl="1" indent="-342900" algn="r" rtl="1">
              <a:buFont typeface="Arial" panose="020B0604020202020204" pitchFamily="34" charset="0"/>
              <a:buChar char="•"/>
            </a:pPr>
            <a:r>
              <a:rPr lang="ar-DZ" sz="2400" dirty="0"/>
              <a:t> البيانات المنقوصة او غير المتوازنة تؤدي إلى تنبؤات خاطئة.</a:t>
            </a:r>
          </a:p>
          <a:p>
            <a:pPr marL="285750" lvl="1" indent="-285750" algn="r" rtl="1">
              <a:buFont typeface="Arial" panose="020B0604020202020204" pitchFamily="34" charset="0"/>
              <a:buChar char="•"/>
            </a:pPr>
            <a:r>
              <a:rPr lang="ar-DZ" sz="2000" dirty="0"/>
              <a:t>أنواع مشاكل البيانات:</a:t>
            </a:r>
          </a:p>
          <a:p>
            <a:pPr marL="285750" lvl="1" indent="-285750" algn="r" rtl="1">
              <a:buFont typeface="Arial" panose="020B0604020202020204" pitchFamily="34" charset="0"/>
              <a:buChar char="•"/>
            </a:pPr>
            <a:r>
              <a:rPr lang="ar-DZ" sz="2000" dirty="0"/>
              <a:t> جودة منخفضة: بيانات مشوشة، مفقودة، قديمة.</a:t>
            </a:r>
          </a:p>
          <a:p>
            <a:pPr marL="285750" lvl="1" indent="-285750" algn="r" rtl="1">
              <a:buFont typeface="Arial" panose="020B0604020202020204" pitchFamily="34" charset="0"/>
              <a:buChar char="•"/>
            </a:pPr>
            <a:r>
              <a:rPr lang="ar-DZ" sz="2000" dirty="0"/>
              <a:t>التشويه: إدخال بيانات ضارة للتلاعب بالسلوك.</a:t>
            </a:r>
          </a:p>
          <a:p>
            <a:pPr marL="285750" lvl="1" indent="-285750" algn="r" rtl="1">
              <a:buFont typeface="Arial" panose="020B0604020202020204" pitchFamily="34" charset="0"/>
              <a:buChar char="•"/>
            </a:pPr>
            <a:r>
              <a:rPr lang="ar-DZ" sz="2000" dirty="0"/>
              <a:t> التسريب: معلومات في مجموعة التدريب لن تكون متاحة عند استخدامها في التطبيقات العملية.</a:t>
            </a:r>
            <a:endParaRPr lang="ar-DZ" sz="1600" b="1" dirty="0">
              <a:latin typeface="Arial Rounded MT Bold" panose="020F0704030504030204" pitchFamily="34" charset="0"/>
            </a:endParaRPr>
          </a:p>
          <a:p>
            <a:pPr lvl="1" algn="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42337E3D-10F8-A989-1177-4116D69C053E}"/>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33</a:t>
            </a:fld>
            <a:endParaRPr lang="en-US" dirty="0"/>
          </a:p>
        </p:txBody>
      </p:sp>
    </p:spTree>
    <p:extLst>
      <p:ext uri="{BB962C8B-B14F-4D97-AF65-F5344CB8AC3E}">
        <p14:creationId xmlns:p14="http://schemas.microsoft.com/office/powerpoint/2010/main" val="1539983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4B28-0313-42AD-DFB9-92DD6C4613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89A271-E414-5D97-7BB7-A440DB5EDA0D}"/>
              </a:ext>
            </a:extLst>
          </p:cNvPr>
          <p:cNvSpPr>
            <a:spLocks noGrp="1"/>
          </p:cNvSpPr>
          <p:nvPr>
            <p:ph type="title"/>
          </p:nvPr>
        </p:nvSpPr>
        <p:spPr>
          <a:xfrm>
            <a:off x="6105136" y="-1"/>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الفنية</a:t>
            </a:r>
            <a:br>
              <a:rPr lang="en-US" sz="4800" b="1" dirty="0">
                <a:solidFill>
                  <a:schemeClr val="accent3">
                    <a:lumMod val="60000"/>
                    <a:lumOff val="40000"/>
                  </a:schemeClr>
                </a:solidFill>
                <a:latin typeface="Arial Rounded MT Bold" panose="020F0704030504030204" pitchFamily="34" charset="0"/>
              </a:rPr>
            </a:br>
            <a:r>
              <a:rPr lang="ar-DZ" sz="4000" dirty="0"/>
              <a:t>مشاكل البيانات</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b="1" dirty="0">
                <a:solidFill>
                  <a:schemeClr val="accent6"/>
                </a:solidFill>
              </a:rPr>
              <a:t>روبوت الدردشة تاي من مايكروسوفت (2016)</a:t>
            </a:r>
            <a:endParaRPr lang="en-US" b="1" dirty="0">
              <a:solidFill>
                <a:schemeClr val="accent6"/>
              </a:solidFill>
            </a:endParaRPr>
          </a:p>
        </p:txBody>
      </p:sp>
      <p:sp>
        <p:nvSpPr>
          <p:cNvPr id="5" name="Content Placeholder 4">
            <a:extLst>
              <a:ext uri="{FF2B5EF4-FFF2-40B4-BE49-F238E27FC236}">
                <a16:creationId xmlns:a16="http://schemas.microsoft.com/office/drawing/2014/main" id="{6DA2F38B-F636-BF46-3CE3-0F1C7F031909}"/>
              </a:ext>
            </a:extLst>
          </p:cNvPr>
          <p:cNvSpPr>
            <a:spLocks noGrp="1"/>
          </p:cNvSpPr>
          <p:nvPr>
            <p:ph idx="1"/>
          </p:nvPr>
        </p:nvSpPr>
        <p:spPr>
          <a:xfrm>
            <a:off x="5989320" y="2423160"/>
            <a:ext cx="5532120" cy="4434840"/>
          </a:xfrm>
        </p:spPr>
        <p:txBody>
          <a:bodyPr/>
          <a:lstStyle/>
          <a:p>
            <a:pPr marL="0" indent="0" algn="r" rtl="1">
              <a:buNone/>
            </a:pPr>
            <a:r>
              <a:rPr lang="ar-DZ" dirty="0">
                <a:solidFill>
                  <a:schemeClr val="accent3">
                    <a:lumMod val="60000"/>
                    <a:lumOff val="40000"/>
                  </a:schemeClr>
                </a:solidFill>
              </a:rPr>
              <a:t>النظام :</a:t>
            </a:r>
          </a:p>
          <a:p>
            <a:pPr marL="0" indent="0" algn="r" rtl="1">
              <a:buNone/>
            </a:pPr>
            <a:r>
              <a:rPr lang="ar-DZ" dirty="0"/>
              <a:t>تاي هو شات بوت على تويتر مصمم للتعلم من المستخدمين من خلال البيانات. </a:t>
            </a:r>
          </a:p>
          <a:p>
            <a:pPr marL="0" indent="0" algn="r" rtl="1">
              <a:buNone/>
            </a:pPr>
            <a:r>
              <a:rPr lang="ar-DZ" dirty="0">
                <a:solidFill>
                  <a:schemeClr val="accent3">
                    <a:lumMod val="60000"/>
                    <a:lumOff val="40000"/>
                  </a:schemeClr>
                </a:solidFill>
              </a:rPr>
              <a:t>المشكلة:</a:t>
            </a:r>
          </a:p>
          <a:p>
            <a:pPr marL="0" indent="0" algn="r" rtl="1">
              <a:buNone/>
            </a:pPr>
            <a:r>
              <a:rPr lang="ar-DZ" dirty="0"/>
              <a:t> صمم بعض الهاكرز بيانات تدريب تاي من خلال نشر محتوى مسيء وهاجموه بسيل من التغريدات التي تعلم منها.</a:t>
            </a:r>
          </a:p>
          <a:p>
            <a:pPr marL="0" indent="0" algn="r" rtl="1">
              <a:buNone/>
            </a:pPr>
            <a:r>
              <a:rPr lang="ar-DZ" dirty="0">
                <a:solidFill>
                  <a:schemeClr val="accent3">
                    <a:lumMod val="60000"/>
                    <a:lumOff val="40000"/>
                  </a:schemeClr>
                </a:solidFill>
              </a:rPr>
              <a:t> التأثير:</a:t>
            </a:r>
          </a:p>
          <a:p>
            <a:pPr marL="0" indent="0" algn="r" rtl="1">
              <a:buNone/>
            </a:pPr>
            <a:r>
              <a:rPr lang="ar-DZ" dirty="0"/>
              <a:t> في غضون 24 ساعة، بدأ تاي في نشر تغريدات عنصرية وذات محتوى لا أخلاقي.</a:t>
            </a:r>
          </a:p>
          <a:p>
            <a:pPr marL="0" indent="0" algn="r" rtl="1">
              <a:buNone/>
            </a:pPr>
            <a:r>
              <a:rPr lang="ar-DZ" dirty="0">
                <a:solidFill>
                  <a:schemeClr val="accent3">
                    <a:lumMod val="60000"/>
                    <a:lumOff val="40000"/>
                  </a:schemeClr>
                </a:solidFill>
              </a:rPr>
              <a:t> الدرس المستفاد:</a:t>
            </a:r>
          </a:p>
          <a:p>
            <a:pPr marL="0" indent="0" algn="r" rtl="1">
              <a:buNone/>
            </a:pPr>
            <a:r>
              <a:rPr lang="ar-DZ" dirty="0"/>
              <a:t> تحتاج نماذج الذكاء الاصطناعي إلى آليات تصفية، ويجب أن تكون بيئات التدريب آمنة من التلاعب العدائي.</a:t>
            </a:r>
            <a:endParaRPr lang="en-US" sz="1800" dirty="0"/>
          </a:p>
        </p:txBody>
      </p:sp>
      <p:pic>
        <p:nvPicPr>
          <p:cNvPr id="7" name="Picture Placeholder 6">
            <a:extLst>
              <a:ext uri="{FF2B5EF4-FFF2-40B4-BE49-F238E27FC236}">
                <a16:creationId xmlns:a16="http://schemas.microsoft.com/office/drawing/2014/main" id="{064B1BBD-4CD9-787B-0E09-9B8206ADBBC4}"/>
              </a:ext>
            </a:extLst>
          </p:cNvPr>
          <p:cNvPicPr>
            <a:picLocks noGrp="1" noChangeAspect="1"/>
          </p:cNvPicPr>
          <p:nvPr>
            <p:ph type="pic" sz="quarter" idx="13"/>
          </p:nvPr>
        </p:nvPicPr>
        <p:blipFill>
          <a:blip r:embed="rId2"/>
          <a:srcRect l="2414" r="2414"/>
          <a:stretch/>
        </p:blipFill>
        <p:spPr/>
      </p:pic>
      <p:pic>
        <p:nvPicPr>
          <p:cNvPr id="9" name="Picture Placeholder 8">
            <a:extLst>
              <a:ext uri="{FF2B5EF4-FFF2-40B4-BE49-F238E27FC236}">
                <a16:creationId xmlns:a16="http://schemas.microsoft.com/office/drawing/2014/main" id="{990353FA-17EE-5036-577F-67C5DCE0187E}"/>
              </a:ext>
            </a:extLst>
          </p:cNvPr>
          <p:cNvPicPr>
            <a:picLocks noGrp="1" noChangeAspect="1"/>
          </p:cNvPicPr>
          <p:nvPr>
            <p:ph type="pic" sz="quarter" idx="14"/>
          </p:nvPr>
        </p:nvPicPr>
        <p:blipFill>
          <a:blip r:embed="rId3"/>
          <a:srcRect l="-11200" t="-16824" r="-12130" b="11674"/>
          <a:stretch/>
        </p:blipFill>
        <p:spPr>
          <a:xfrm>
            <a:off x="-228600" y="4191000"/>
            <a:ext cx="6105136" cy="2667000"/>
          </a:xfrm>
        </p:spPr>
      </p:pic>
      <p:sp>
        <p:nvSpPr>
          <p:cNvPr id="11" name="Slide Number Placeholder 10">
            <a:extLst>
              <a:ext uri="{FF2B5EF4-FFF2-40B4-BE49-F238E27FC236}">
                <a16:creationId xmlns:a16="http://schemas.microsoft.com/office/drawing/2014/main" id="{D5B2E7DF-04A5-6C7D-F6D9-63F879B49736}"/>
              </a:ext>
            </a:extLst>
          </p:cNvPr>
          <p:cNvSpPr>
            <a:spLocks noGrp="1"/>
          </p:cNvSpPr>
          <p:nvPr>
            <p:ph type="sldNum" sz="quarter" idx="12"/>
          </p:nvPr>
        </p:nvSpPr>
        <p:spPr/>
        <p:txBody>
          <a:bodyPr/>
          <a:lstStyle/>
          <a:p>
            <a:fld id="{B9713C8C-8E70-45D5-AE59-23E60168254E}" type="slidenum">
              <a:rPr lang="en-US" smtClean="0"/>
              <a:t>34</a:t>
            </a:fld>
            <a:endParaRPr lang="en-US" dirty="0"/>
          </a:p>
        </p:txBody>
      </p:sp>
    </p:spTree>
    <p:extLst>
      <p:ext uri="{BB962C8B-B14F-4D97-AF65-F5344CB8AC3E}">
        <p14:creationId xmlns:p14="http://schemas.microsoft.com/office/powerpoint/2010/main" val="2529275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38479-DDE8-22BC-5C92-61CD2C83E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FA6B4-51F3-5A92-6702-7160D090FE09}"/>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188296A7-0FF3-F056-4F78-3254993F28BC}"/>
              </a:ext>
            </a:extLst>
          </p:cNvPr>
          <p:cNvSpPr>
            <a:spLocks noGrp="1"/>
          </p:cNvSpPr>
          <p:nvPr>
            <p:ph sz="quarter" idx="16"/>
          </p:nvPr>
        </p:nvSpPr>
        <p:spPr>
          <a:xfrm>
            <a:off x="896113" y="896110"/>
            <a:ext cx="9756648" cy="5802295"/>
          </a:xfrm>
        </p:spPr>
        <p:txBody>
          <a:bodyPr>
            <a:normAutofit/>
          </a:bodyPr>
          <a:lstStyle/>
          <a:p>
            <a:pPr lvl="1" algn="ctr" rtl="1"/>
            <a:r>
              <a:rPr lang="ar-DZ" sz="3200" b="1" dirty="0">
                <a:solidFill>
                  <a:schemeClr val="accent3">
                    <a:lumMod val="60000"/>
                    <a:lumOff val="40000"/>
                  </a:schemeClr>
                </a:solidFill>
                <a:latin typeface="Arial Rounded MT Bold" panose="020F0704030504030204" pitchFamily="34" charset="0"/>
              </a:rPr>
              <a:t>المخاطر الاجتماعية</a:t>
            </a:r>
            <a:endParaRPr lang="en-US" sz="3200" b="1" dirty="0">
              <a:solidFill>
                <a:schemeClr val="accent3">
                  <a:lumMod val="60000"/>
                  <a:lumOff val="40000"/>
                </a:schemeClr>
              </a:solidFill>
              <a:latin typeface="Arial Rounded MT Bold" panose="020F0704030504030204" pitchFamily="34" charset="0"/>
            </a:endParaRPr>
          </a:p>
          <a:p>
            <a:pPr lvl="1" algn="r" rtl="1"/>
            <a:endParaRPr lang="en-US" sz="2400" b="1" dirty="0">
              <a:latin typeface="Arial Rounded MT Bold" panose="020F0704030504030204" pitchFamily="34" charset="0"/>
            </a:endParaRPr>
          </a:p>
          <a:p>
            <a:pPr marL="285750" lvl="1" indent="-285750" algn="r" rtl="1">
              <a:buFont typeface="Arial" panose="020B0604020202020204" pitchFamily="34" charset="0"/>
              <a:buChar char="•"/>
            </a:pPr>
            <a:r>
              <a:rPr lang="ar-DZ" dirty="0"/>
              <a:t>هذه المخاطر طويلة الأمد . </a:t>
            </a:r>
          </a:p>
          <a:p>
            <a:pPr marL="285750" lvl="1" indent="-285750" algn="r" rtl="1">
              <a:buFont typeface="Arial" panose="020B0604020202020204" pitchFamily="34" charset="0"/>
              <a:buChar char="•"/>
            </a:pPr>
            <a:r>
              <a:rPr lang="ar-DZ" dirty="0"/>
              <a:t>بخلاف المخاطر التقنية التي تؤثر على أداء النظام أو وظائفه، تتعلق المخاطر المجتمعية بالوظائف و الاختصاصات والمهارات و كيفية تلاعب الذكاء الاصطناعي بالوعي في المؤسسات والمجتمع سواء الوعي الجمعي او الفردي.</a:t>
            </a:r>
          </a:p>
          <a:p>
            <a:pPr marL="285750" lvl="1" indent="-285750" algn="r" rtl="1">
              <a:buFont typeface="Arial" panose="020B0604020202020204" pitchFamily="34" charset="0"/>
              <a:buChar char="•"/>
            </a:pPr>
            <a:r>
              <a:rPr lang="ar-DZ" dirty="0"/>
              <a:t> غالبا ما تتطور هذه المخاطر بشكل طفيف مع مرور الوقت، ولكن لها آثار واسعة النطاق على المجتمع والاقتصاد والسياسة وحقوق الإنسان.</a:t>
            </a:r>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E7F529F0-54ED-CDAE-64E9-BF23FA127CB0}"/>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35</a:t>
            </a:fld>
            <a:endParaRPr lang="en-US" dirty="0"/>
          </a:p>
        </p:txBody>
      </p:sp>
      <p:graphicFrame>
        <p:nvGraphicFramePr>
          <p:cNvPr id="3" name="Diagram 2">
            <a:extLst>
              <a:ext uri="{FF2B5EF4-FFF2-40B4-BE49-F238E27FC236}">
                <a16:creationId xmlns:a16="http://schemas.microsoft.com/office/drawing/2014/main" id="{A5430C5E-7DA6-8FC9-3527-9A668242AFC1}"/>
              </a:ext>
            </a:extLst>
          </p:cNvPr>
          <p:cNvGraphicFramePr/>
          <p:nvPr>
            <p:extLst>
              <p:ext uri="{D42A27DB-BD31-4B8C-83A1-F6EECF244321}">
                <p14:modId xmlns:p14="http://schemas.microsoft.com/office/powerpoint/2010/main" val="3915241398"/>
              </p:ext>
            </p:extLst>
          </p:nvPr>
        </p:nvGraphicFramePr>
        <p:xfrm>
          <a:off x="837184" y="3602736"/>
          <a:ext cx="5517896" cy="3219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EC808B8-1306-3787-B3B0-B7EA390AA277}"/>
              </a:ext>
            </a:extLst>
          </p:cNvPr>
          <p:cNvSpPr txBox="1"/>
          <p:nvPr/>
        </p:nvSpPr>
        <p:spPr>
          <a:xfrm>
            <a:off x="4329685" y="3995928"/>
            <a:ext cx="1444752" cy="307777"/>
          </a:xfrm>
          <a:prstGeom prst="rect">
            <a:avLst/>
          </a:prstGeom>
          <a:noFill/>
        </p:spPr>
        <p:txBody>
          <a:bodyPr wrap="square" rtlCol="0">
            <a:spAutoFit/>
          </a:bodyPr>
          <a:lstStyle/>
          <a:p>
            <a:r>
              <a:rPr lang="en-US" sz="1400" dirty="0"/>
              <a:t>Job Displacement</a:t>
            </a:r>
          </a:p>
        </p:txBody>
      </p:sp>
      <p:sp>
        <p:nvSpPr>
          <p:cNvPr id="7" name="TextBox 6">
            <a:extLst>
              <a:ext uri="{FF2B5EF4-FFF2-40B4-BE49-F238E27FC236}">
                <a16:creationId xmlns:a16="http://schemas.microsoft.com/office/drawing/2014/main" id="{61C29645-2990-1023-0568-11132CC578C3}"/>
              </a:ext>
            </a:extLst>
          </p:cNvPr>
          <p:cNvSpPr txBox="1"/>
          <p:nvPr/>
        </p:nvSpPr>
        <p:spPr>
          <a:xfrm>
            <a:off x="1382269" y="4950711"/>
            <a:ext cx="1444752" cy="523220"/>
          </a:xfrm>
          <a:prstGeom prst="rect">
            <a:avLst/>
          </a:prstGeom>
          <a:noFill/>
        </p:spPr>
        <p:txBody>
          <a:bodyPr wrap="square" rtlCol="0">
            <a:spAutoFit/>
          </a:bodyPr>
          <a:lstStyle/>
          <a:p>
            <a:r>
              <a:rPr lang="en-US" sz="1400" dirty="0"/>
              <a:t>Misinformation and Manipulation</a:t>
            </a:r>
          </a:p>
        </p:txBody>
      </p:sp>
      <p:sp>
        <p:nvSpPr>
          <p:cNvPr id="11" name="TextBox 10">
            <a:extLst>
              <a:ext uri="{FF2B5EF4-FFF2-40B4-BE49-F238E27FC236}">
                <a16:creationId xmlns:a16="http://schemas.microsoft.com/office/drawing/2014/main" id="{6CA7B8EA-DEF1-05BF-4091-B45405BFBBC7}"/>
              </a:ext>
            </a:extLst>
          </p:cNvPr>
          <p:cNvSpPr txBox="1"/>
          <p:nvPr/>
        </p:nvSpPr>
        <p:spPr>
          <a:xfrm>
            <a:off x="4329685" y="5913576"/>
            <a:ext cx="1444752" cy="523220"/>
          </a:xfrm>
          <a:prstGeom prst="rect">
            <a:avLst/>
          </a:prstGeom>
          <a:noFill/>
        </p:spPr>
        <p:txBody>
          <a:bodyPr wrap="square" rtlCol="0">
            <a:spAutoFit/>
          </a:bodyPr>
          <a:lstStyle/>
          <a:p>
            <a:r>
              <a:rPr lang="en-US" sz="1400" dirty="0"/>
              <a:t>Surveillance and Privacy Erosion</a:t>
            </a:r>
          </a:p>
        </p:txBody>
      </p:sp>
    </p:spTree>
    <p:extLst>
      <p:ext uri="{BB962C8B-B14F-4D97-AF65-F5344CB8AC3E}">
        <p14:creationId xmlns:p14="http://schemas.microsoft.com/office/powerpoint/2010/main" val="894840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D297C-4E3D-3136-0AC4-47FAB1E97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FE62D-6218-5EB7-D069-99240479712B}"/>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F2169128-EC58-561E-FE32-07B89D8FDC19}"/>
              </a:ext>
            </a:extLst>
          </p:cNvPr>
          <p:cNvSpPr>
            <a:spLocks noGrp="1"/>
          </p:cNvSpPr>
          <p:nvPr>
            <p:ph sz="quarter" idx="16"/>
          </p:nvPr>
        </p:nvSpPr>
        <p:spPr>
          <a:xfrm>
            <a:off x="896113" y="896110"/>
            <a:ext cx="9756648" cy="5802295"/>
          </a:xfrm>
        </p:spPr>
        <p:txBody>
          <a:bodyPr>
            <a:normAutofit/>
          </a:bodyPr>
          <a:lstStyle/>
          <a:p>
            <a:pPr lvl="1" algn="ctr" rtl="1"/>
            <a:r>
              <a:rPr lang="ar-DZ" sz="3600" b="1" dirty="0">
                <a:solidFill>
                  <a:schemeClr val="accent3">
                    <a:lumMod val="60000"/>
                    <a:lumOff val="40000"/>
                  </a:schemeClr>
                </a:solidFill>
                <a:latin typeface="Arial Rounded MT Bold" panose="020F0704030504030204" pitchFamily="34" charset="0"/>
              </a:rPr>
              <a:t>المخاطر الاجتماعية</a:t>
            </a:r>
            <a:endParaRPr lang="en-US" sz="3600" b="1" dirty="0">
              <a:solidFill>
                <a:schemeClr val="accent3">
                  <a:lumMod val="60000"/>
                  <a:lumOff val="40000"/>
                </a:schemeClr>
              </a:solidFill>
              <a:latin typeface="Arial Rounded MT Bold" panose="020F0704030504030204" pitchFamily="34" charset="0"/>
            </a:endParaRPr>
          </a:p>
          <a:p>
            <a:pPr lvl="0" algn="ctr"/>
            <a:r>
              <a:rPr lang="ar-DZ" sz="2800" dirty="0"/>
              <a:t>استبدال وهجرة الوظائف</a:t>
            </a:r>
            <a:endParaRPr lang="en-US" sz="2800" dirty="0"/>
          </a:p>
          <a:p>
            <a:pPr lvl="0" algn="ctr"/>
            <a:endParaRPr lang="en-US" sz="2800" dirty="0"/>
          </a:p>
          <a:p>
            <a:pPr marL="285750" lvl="1"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يمكن للأتمتة المعتمدة على الذكاء الاصطناعي </a:t>
            </a:r>
            <a:r>
              <a:rPr lang="ar-DZ" b="1" dirty="0">
                <a:latin typeface="Times New Roman" panose="02020603050405020304" pitchFamily="18" charset="0"/>
                <a:cs typeface="Times New Roman" panose="02020603050405020304" pitchFamily="18" charset="0"/>
              </a:rPr>
              <a:t>أن تحل محل العمل البشري </a:t>
            </a:r>
            <a:r>
              <a:rPr lang="ar-DZ" dirty="0">
                <a:latin typeface="Times New Roman" panose="02020603050405020304" pitchFamily="18" charset="0"/>
                <a:cs typeface="Times New Roman" panose="02020603050405020304" pitchFamily="18" charset="0"/>
              </a:rPr>
              <a:t>في مختلف الصناعات.</a:t>
            </a:r>
            <a:endParaRPr lang="en-US" dirty="0">
              <a:latin typeface="Times New Roman" panose="02020603050405020304" pitchFamily="18" charset="0"/>
              <a:cs typeface="Times New Roman" panose="02020603050405020304" pitchFamily="18" charset="0"/>
            </a:endParaRPr>
          </a:p>
          <a:p>
            <a:pPr marL="285750" lvl="1"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تعزز الأتمتة </a:t>
            </a:r>
            <a:r>
              <a:rPr lang="ar-DZ" b="1" dirty="0">
                <a:latin typeface="Times New Roman" panose="02020603050405020304" pitchFamily="18" charset="0"/>
                <a:cs typeface="Times New Roman" panose="02020603050405020304" pitchFamily="18" charset="0"/>
              </a:rPr>
              <a:t>الإنتاجية</a:t>
            </a:r>
            <a:r>
              <a:rPr lang="ar-DZ" dirty="0">
                <a:latin typeface="Times New Roman" panose="02020603050405020304" pitchFamily="18" charset="0"/>
                <a:cs typeface="Times New Roman" panose="02020603050405020304" pitchFamily="18" charset="0"/>
              </a:rPr>
              <a:t>، إلا أنها </a:t>
            </a:r>
            <a:r>
              <a:rPr lang="ar-DZ" b="1" dirty="0">
                <a:latin typeface="Times New Roman" panose="02020603050405020304" pitchFamily="18" charset="0"/>
                <a:cs typeface="Times New Roman" panose="02020603050405020304" pitchFamily="18" charset="0"/>
              </a:rPr>
              <a:t>قد تؤدي أيضا إلى بطالة جماعية خاصة في المهام الروتينية والمتكررة.</a:t>
            </a:r>
          </a:p>
          <a:p>
            <a:pPr marL="285750" lvl="1" indent="-285750" algn="r" rtl="1">
              <a:buFont typeface="Arial" panose="020B0604020202020204" pitchFamily="34" charset="0"/>
              <a:buChar char="•"/>
            </a:pPr>
            <a:r>
              <a:rPr lang="ar-DZ" dirty="0"/>
              <a:t>الأتمتة في النقل والتصنيع، و العليم.</a:t>
            </a:r>
          </a:p>
          <a:p>
            <a:pPr lvl="1" algn="r" rtl="1"/>
            <a:endParaRPr lang="en-US" b="1" dirty="0">
              <a:latin typeface="Times New Roman" panose="02020603050405020304" pitchFamily="18" charset="0"/>
              <a:cs typeface="Times New Roman" panose="02020603050405020304" pitchFamily="18" charset="0"/>
            </a:endParaRPr>
          </a:p>
          <a:p>
            <a:pPr lvl="1" algn="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D1E22321-27BD-29F5-583F-58EBAEA93760}"/>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36</a:t>
            </a:fld>
            <a:endParaRPr lang="en-US" dirty="0"/>
          </a:p>
        </p:txBody>
      </p:sp>
    </p:spTree>
    <p:extLst>
      <p:ext uri="{BB962C8B-B14F-4D97-AF65-F5344CB8AC3E}">
        <p14:creationId xmlns:p14="http://schemas.microsoft.com/office/powerpoint/2010/main" val="3678220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52FC-9663-981F-D514-7DE6081739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09BEF6-658C-7D08-7EB2-DC7D9ABCEB24}"/>
              </a:ext>
            </a:extLst>
          </p:cNvPr>
          <p:cNvSpPr>
            <a:spLocks noGrp="1"/>
          </p:cNvSpPr>
          <p:nvPr>
            <p:ph type="title"/>
          </p:nvPr>
        </p:nvSpPr>
        <p:spPr>
          <a:xfrm>
            <a:off x="6105136" y="-1"/>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الاجتماعية</a:t>
            </a:r>
            <a:br>
              <a:rPr lang="en-US" sz="4800" b="1" dirty="0">
                <a:solidFill>
                  <a:schemeClr val="accent3">
                    <a:lumMod val="60000"/>
                    <a:lumOff val="40000"/>
                  </a:schemeClr>
                </a:solidFill>
                <a:latin typeface="Arial Rounded MT Bold" panose="020F0704030504030204" pitchFamily="34" charset="0"/>
              </a:rPr>
            </a:br>
            <a:r>
              <a:rPr lang="ar-DZ" sz="4000" dirty="0"/>
              <a:t>استبدال او هجرة الوظائف</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b="1" dirty="0">
                <a:solidFill>
                  <a:schemeClr val="accent6"/>
                </a:solidFill>
                <a:latin typeface="Arial Rounded MT Bold" panose="020F0704030504030204" pitchFamily="34" charset="0"/>
              </a:rPr>
              <a:t>نظام </a:t>
            </a:r>
            <a:r>
              <a:rPr lang="en-US" b="1" dirty="0" err="1">
                <a:solidFill>
                  <a:schemeClr val="accent6"/>
                </a:solidFill>
              </a:rPr>
              <a:t>COiN</a:t>
            </a:r>
            <a:r>
              <a:rPr lang="en-US" b="1" dirty="0">
                <a:solidFill>
                  <a:schemeClr val="accent6"/>
                </a:solidFill>
              </a:rPr>
              <a:t> </a:t>
            </a:r>
            <a:r>
              <a:rPr lang="ar-DZ" b="1" dirty="0">
                <a:solidFill>
                  <a:schemeClr val="accent6"/>
                </a:solidFill>
              </a:rPr>
              <a:t> المالي</a:t>
            </a:r>
            <a:endParaRPr lang="en-US" b="1" dirty="0">
              <a:solidFill>
                <a:schemeClr val="accent6"/>
              </a:solidFill>
            </a:endParaRPr>
          </a:p>
        </p:txBody>
      </p:sp>
      <p:sp>
        <p:nvSpPr>
          <p:cNvPr id="5" name="Content Placeholder 4">
            <a:extLst>
              <a:ext uri="{FF2B5EF4-FFF2-40B4-BE49-F238E27FC236}">
                <a16:creationId xmlns:a16="http://schemas.microsoft.com/office/drawing/2014/main" id="{2E424BDB-6D6B-899F-9193-525E775588A8}"/>
              </a:ext>
            </a:extLst>
          </p:cNvPr>
          <p:cNvSpPr>
            <a:spLocks noGrp="1"/>
          </p:cNvSpPr>
          <p:nvPr>
            <p:ph idx="1"/>
          </p:nvPr>
        </p:nvSpPr>
        <p:spPr>
          <a:xfrm>
            <a:off x="6096000" y="2286635"/>
            <a:ext cx="5425440" cy="4434840"/>
          </a:xfrm>
        </p:spPr>
        <p:txBody>
          <a:bodyPr>
            <a:normAutofit lnSpcReduction="10000"/>
          </a:bodyPr>
          <a:lstStyle/>
          <a:p>
            <a:pPr marL="0" indent="0" algn="just" rtl="1">
              <a:buNone/>
            </a:pPr>
            <a:r>
              <a:rPr lang="ar-DZ" dirty="0">
                <a:solidFill>
                  <a:schemeClr val="accent3">
                    <a:lumMod val="60000"/>
                    <a:lumOff val="40000"/>
                  </a:schemeClr>
                </a:solidFill>
              </a:rPr>
              <a:t>النظام :</a:t>
            </a:r>
          </a:p>
          <a:p>
            <a:pPr marL="0" indent="0" algn="just" rtl="1">
              <a:buNone/>
            </a:pPr>
            <a:r>
              <a:rPr lang="ar-DZ" dirty="0"/>
              <a:t>يستطيع النظام مراجعة الوثائق القانونية، وخاصة الاتفاقيات و القروض والعقود. حيث كانت المهمة سابقا تستغرق 360,000 ساعة عمل قانوني سنويًا.</a:t>
            </a:r>
          </a:p>
          <a:p>
            <a:pPr marL="0" indent="0" algn="just" rtl="1">
              <a:buNone/>
            </a:pPr>
            <a:r>
              <a:rPr lang="ar-DZ" dirty="0">
                <a:solidFill>
                  <a:schemeClr val="accent3">
                    <a:lumMod val="60000"/>
                    <a:lumOff val="40000"/>
                  </a:schemeClr>
                </a:solidFill>
              </a:rPr>
              <a:t>المشكلة:</a:t>
            </a:r>
          </a:p>
          <a:p>
            <a:pPr marL="0" indent="0" algn="just" rtl="1">
              <a:buNone/>
            </a:pPr>
            <a:r>
              <a:rPr lang="ar-DZ" dirty="0"/>
              <a:t>يواجه الموظفون القانونيون او مراجعي العقود، خطر الهجرة الوظيفية.</a:t>
            </a:r>
          </a:p>
          <a:p>
            <a:pPr marL="0" indent="0" algn="just" rtl="1">
              <a:buNone/>
            </a:pPr>
            <a:r>
              <a:rPr lang="ar-DZ" dirty="0">
                <a:solidFill>
                  <a:schemeClr val="accent3">
                    <a:lumMod val="60000"/>
                    <a:lumOff val="40000"/>
                  </a:schemeClr>
                </a:solidFill>
              </a:rPr>
              <a:t> التأثير:</a:t>
            </a:r>
          </a:p>
          <a:p>
            <a:pPr marL="0" indent="0" algn="just" rtl="1">
              <a:buNone/>
            </a:pPr>
            <a:r>
              <a:rPr lang="ar-DZ" dirty="0"/>
              <a:t>التحول من الوظائف المالية التقليدية إلى وظائف تعتمد بشكل كبير على التكنولوجيا (تحليل البيانات) والموظفون الذين يفتقرون إلى معرفة البرمجة أو البيانات يجدون صعوبة في التكيف فتكون هناك فجوة بين محلل البيانات القانوني و بين القانوني التقليدي.</a:t>
            </a:r>
          </a:p>
          <a:p>
            <a:pPr marL="0" indent="0" algn="just" rtl="1">
              <a:buNone/>
            </a:pPr>
            <a:r>
              <a:rPr lang="ar-DZ" dirty="0">
                <a:solidFill>
                  <a:schemeClr val="accent3">
                    <a:lumMod val="60000"/>
                    <a:lumOff val="40000"/>
                  </a:schemeClr>
                </a:solidFill>
              </a:rPr>
              <a:t> الدرس المستفاد:</a:t>
            </a:r>
          </a:p>
          <a:p>
            <a:pPr marL="0" indent="0" algn="just" rtl="1">
              <a:buNone/>
            </a:pPr>
            <a:r>
              <a:rPr lang="ar-DZ" dirty="0"/>
              <a:t>يجب على المؤسسات المالية و الاستثمار تحسين مهارات الموظفين والتدريب المتنوع و يجب على الموظف تنويع مهاراته خاصة في مجال تحليل البيانات والبرمجة.</a:t>
            </a:r>
            <a:endParaRPr lang="en-US" sz="1800" dirty="0"/>
          </a:p>
        </p:txBody>
      </p:sp>
      <p:pic>
        <p:nvPicPr>
          <p:cNvPr id="7" name="Picture Placeholder 6">
            <a:extLst>
              <a:ext uri="{FF2B5EF4-FFF2-40B4-BE49-F238E27FC236}">
                <a16:creationId xmlns:a16="http://schemas.microsoft.com/office/drawing/2014/main" id="{BA076CEF-81EA-88CC-4726-FF7C4AF34906}"/>
              </a:ext>
            </a:extLst>
          </p:cNvPr>
          <p:cNvPicPr>
            <a:picLocks noGrp="1" noChangeAspect="1"/>
          </p:cNvPicPr>
          <p:nvPr>
            <p:ph type="pic" sz="quarter" idx="13"/>
          </p:nvPr>
        </p:nvPicPr>
        <p:blipFill>
          <a:blip r:embed="rId2"/>
          <a:srcRect l="9535" r="9535"/>
          <a:stretch/>
        </p:blipFill>
        <p:spPr/>
      </p:pic>
      <p:pic>
        <p:nvPicPr>
          <p:cNvPr id="9" name="Picture Placeholder 8">
            <a:extLst>
              <a:ext uri="{FF2B5EF4-FFF2-40B4-BE49-F238E27FC236}">
                <a16:creationId xmlns:a16="http://schemas.microsoft.com/office/drawing/2014/main" id="{9EF4225F-D0D3-A2F4-DA03-937CAC7CAF57}"/>
              </a:ext>
            </a:extLst>
          </p:cNvPr>
          <p:cNvPicPr>
            <a:picLocks noGrp="1" noChangeAspect="1"/>
          </p:cNvPicPr>
          <p:nvPr>
            <p:ph type="pic" sz="quarter" idx="14"/>
          </p:nvPr>
        </p:nvPicPr>
        <p:blipFill>
          <a:blip r:embed="rId3"/>
          <a:srcRect t="18556" b="18556"/>
          <a:stretch/>
        </p:blipFill>
        <p:spPr/>
      </p:pic>
      <p:sp>
        <p:nvSpPr>
          <p:cNvPr id="11" name="Slide Number Placeholder 10">
            <a:extLst>
              <a:ext uri="{FF2B5EF4-FFF2-40B4-BE49-F238E27FC236}">
                <a16:creationId xmlns:a16="http://schemas.microsoft.com/office/drawing/2014/main" id="{948CC833-E64E-4848-9ED8-94C7155953A2}"/>
              </a:ext>
            </a:extLst>
          </p:cNvPr>
          <p:cNvSpPr>
            <a:spLocks noGrp="1"/>
          </p:cNvSpPr>
          <p:nvPr>
            <p:ph type="sldNum" sz="quarter" idx="12"/>
          </p:nvPr>
        </p:nvSpPr>
        <p:spPr/>
        <p:txBody>
          <a:bodyPr/>
          <a:lstStyle/>
          <a:p>
            <a:fld id="{B9713C8C-8E70-45D5-AE59-23E60168254E}" type="slidenum">
              <a:rPr lang="en-US" smtClean="0"/>
              <a:t>37</a:t>
            </a:fld>
            <a:endParaRPr lang="en-US" dirty="0"/>
          </a:p>
        </p:txBody>
      </p:sp>
    </p:spTree>
    <p:extLst>
      <p:ext uri="{BB962C8B-B14F-4D97-AF65-F5344CB8AC3E}">
        <p14:creationId xmlns:p14="http://schemas.microsoft.com/office/powerpoint/2010/main" val="2135467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B7610-9701-0704-44F9-75366F426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FCD3A-ABE3-B9EA-786C-8F40135C8E66}"/>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ABFEE0DE-B9C0-524F-F41B-ED9D18987D4A}"/>
              </a:ext>
            </a:extLst>
          </p:cNvPr>
          <p:cNvSpPr>
            <a:spLocks noGrp="1"/>
          </p:cNvSpPr>
          <p:nvPr>
            <p:ph sz="quarter" idx="16"/>
          </p:nvPr>
        </p:nvSpPr>
        <p:spPr>
          <a:xfrm>
            <a:off x="896113" y="896110"/>
            <a:ext cx="9756648" cy="5802295"/>
          </a:xfrm>
        </p:spPr>
        <p:txBody>
          <a:bodyPr>
            <a:normAutofit/>
          </a:bodyPr>
          <a:lstStyle/>
          <a:p>
            <a:pPr lvl="1" algn="ctr" rtl="1"/>
            <a:r>
              <a:rPr lang="ar-DZ" sz="3600" b="1" dirty="0">
                <a:solidFill>
                  <a:schemeClr val="accent3">
                    <a:lumMod val="60000"/>
                    <a:lumOff val="40000"/>
                  </a:schemeClr>
                </a:solidFill>
                <a:latin typeface="Arial Rounded MT Bold" panose="020F0704030504030204" pitchFamily="34" charset="0"/>
              </a:rPr>
              <a:t>المخاطر الاجتماعية</a:t>
            </a:r>
            <a:endParaRPr lang="en-US" sz="3600" b="1" dirty="0">
              <a:solidFill>
                <a:schemeClr val="accent3">
                  <a:lumMod val="60000"/>
                  <a:lumOff val="40000"/>
                </a:schemeClr>
              </a:solidFill>
              <a:latin typeface="Arial Rounded MT Bold" panose="020F0704030504030204" pitchFamily="34" charset="0"/>
            </a:endParaRPr>
          </a:p>
          <a:p>
            <a:pPr lvl="0" algn="ctr"/>
            <a:r>
              <a:rPr lang="ar-DZ" sz="2800" dirty="0"/>
              <a:t>التضليل والتلاعب</a:t>
            </a:r>
            <a:endParaRPr lang="en-US" sz="2800" dirty="0"/>
          </a:p>
          <a:p>
            <a:pPr marL="285750" lvl="1" indent="-285750" algn="r" rtl="1">
              <a:buFont typeface="Arial" panose="020B0604020202020204" pitchFamily="34" charset="0"/>
              <a:buChar char="•"/>
            </a:pPr>
            <a:r>
              <a:rPr lang="ar-DZ" dirty="0"/>
              <a:t>يمكن للذكاء الاصطناعي إنتاج محتوى مزيف مقنع للغاية (نص، فيديو، صوت)، مما يُسهّل نشر المعلومات المضللة، والتلاعب بالرأي العام.</a:t>
            </a:r>
          </a:p>
          <a:p>
            <a:pPr marL="285750" lvl="1" indent="-285750" algn="r" rtl="1">
              <a:buFont typeface="Arial" panose="020B0604020202020204" pitchFamily="34" charset="0"/>
              <a:buChar char="•"/>
            </a:pPr>
            <a:r>
              <a:rPr lang="ar-DZ" dirty="0"/>
              <a:t>التزييف العميق، </a:t>
            </a:r>
            <a:r>
              <a:rPr lang="ar-DZ" dirty="0" err="1"/>
              <a:t>البروباغندا</a:t>
            </a:r>
            <a:r>
              <a:rPr lang="ar-DZ" dirty="0"/>
              <a:t> المعدة بالذكاء الاصطناعي</a:t>
            </a:r>
            <a:r>
              <a:rPr lang="en-US" dirty="0"/>
              <a:t>.</a:t>
            </a:r>
            <a:endParaRPr lang="en-US" b="1" dirty="0">
              <a:latin typeface="Arial Rounded MT Bold" panose="020F0704030504030204" pitchFamily="34" charset="0"/>
            </a:endParaRPr>
          </a:p>
          <a:p>
            <a:pPr lvl="1" algn="ctr" rtl="1"/>
            <a:r>
              <a:rPr lang="en-US" sz="3600" b="1" dirty="0">
                <a:solidFill>
                  <a:schemeClr val="accent3">
                    <a:lumMod val="60000"/>
                    <a:lumOff val="40000"/>
                  </a:schemeClr>
                </a:solidFill>
                <a:latin typeface="Arial Rounded MT Bold" panose="020F0704030504030204" pitchFamily="34" charset="0"/>
              </a:rPr>
              <a:t>Deepfakes</a:t>
            </a:r>
          </a:p>
        </p:txBody>
      </p:sp>
      <p:sp>
        <p:nvSpPr>
          <p:cNvPr id="6" name="Slide Number Placeholder 5">
            <a:extLst>
              <a:ext uri="{FF2B5EF4-FFF2-40B4-BE49-F238E27FC236}">
                <a16:creationId xmlns:a16="http://schemas.microsoft.com/office/drawing/2014/main" id="{1D20DA0F-C878-70AD-9949-5D79F895AE52}"/>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38</a:t>
            </a:fld>
            <a:endParaRPr lang="en-US" dirty="0"/>
          </a:p>
        </p:txBody>
      </p:sp>
      <p:pic>
        <p:nvPicPr>
          <p:cNvPr id="5" name="Picture 4">
            <a:extLst>
              <a:ext uri="{FF2B5EF4-FFF2-40B4-BE49-F238E27FC236}">
                <a16:creationId xmlns:a16="http://schemas.microsoft.com/office/drawing/2014/main" id="{8453C460-06BA-D891-0422-1F3EAB274E33}"/>
              </a:ext>
            </a:extLst>
          </p:cNvPr>
          <p:cNvPicPr>
            <a:picLocks noChangeAspect="1"/>
          </p:cNvPicPr>
          <p:nvPr/>
        </p:nvPicPr>
        <p:blipFill>
          <a:blip r:embed="rId2"/>
          <a:stretch>
            <a:fillRect/>
          </a:stretch>
        </p:blipFill>
        <p:spPr>
          <a:xfrm>
            <a:off x="2724912" y="3898392"/>
            <a:ext cx="5678425" cy="2798064"/>
          </a:xfrm>
          <a:prstGeom prst="rect">
            <a:avLst/>
          </a:prstGeom>
        </p:spPr>
      </p:pic>
    </p:spTree>
    <p:extLst>
      <p:ext uri="{BB962C8B-B14F-4D97-AF65-F5344CB8AC3E}">
        <p14:creationId xmlns:p14="http://schemas.microsoft.com/office/powerpoint/2010/main" val="398425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79405-176A-10B9-19C7-78342C68F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48A5F-0A75-C84B-D4B1-7FB6DB1864D7}"/>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F914D7E1-612D-0281-CC90-063395A4E227}"/>
              </a:ext>
            </a:extLst>
          </p:cNvPr>
          <p:cNvSpPr>
            <a:spLocks noGrp="1"/>
          </p:cNvSpPr>
          <p:nvPr>
            <p:ph sz="quarter" idx="16"/>
          </p:nvPr>
        </p:nvSpPr>
        <p:spPr>
          <a:xfrm>
            <a:off x="896113" y="896110"/>
            <a:ext cx="9756648" cy="5802295"/>
          </a:xfrm>
        </p:spPr>
        <p:txBody>
          <a:bodyPr>
            <a:normAutofit fontScale="92500" lnSpcReduction="10000"/>
          </a:bodyPr>
          <a:lstStyle/>
          <a:p>
            <a:pPr lvl="1" algn="ctr" rtl="1"/>
            <a:r>
              <a:rPr lang="en-US" sz="3600" b="1" dirty="0">
                <a:latin typeface="Arial Rounded MT Bold" panose="020F0704030504030204" pitchFamily="34" charset="0"/>
              </a:rPr>
              <a:t>Deepfakes</a:t>
            </a:r>
            <a:endParaRPr lang="ar-DZ" sz="3600" b="1" dirty="0">
              <a:latin typeface="Arial Rounded MT Bold" panose="020F0704030504030204" pitchFamily="34" charset="0"/>
            </a:endParaRPr>
          </a:p>
          <a:p>
            <a:pPr marL="342900" lvl="1" indent="-342900" algn="just" rtl="1">
              <a:buFont typeface="Arial" panose="020B0604020202020204" pitchFamily="34" charset="0"/>
              <a:buChar char="•"/>
            </a:pPr>
            <a:r>
              <a:rPr lang="ar-DZ" sz="2000" dirty="0"/>
              <a:t>تقنية التزييف العميق</a:t>
            </a:r>
            <a:r>
              <a:rPr lang="en-US" sz="2000" dirty="0"/>
              <a:t>:</a:t>
            </a:r>
            <a:r>
              <a:rPr lang="ar-DZ" sz="2000" dirty="0"/>
              <a:t> وهي شكل من أشكال الذكاء الاصطناعي يستخدم لإنتاج صور ومقاطع فيديو ومقاطع صوتية مزيفة تعطي انطباعا بالأصالة. </a:t>
            </a:r>
            <a:endParaRPr lang="en-US" sz="2000" dirty="0"/>
          </a:p>
          <a:p>
            <a:pPr lvl="1" algn="just" rtl="1"/>
            <a:endParaRPr lang="en-US" sz="2000" dirty="0"/>
          </a:p>
          <a:p>
            <a:pPr marL="342900" lvl="1" indent="-342900" algn="just" rtl="1">
              <a:buFont typeface="Arial" panose="020B0604020202020204" pitchFamily="34" charset="0"/>
              <a:buChar char="•"/>
            </a:pPr>
            <a:r>
              <a:rPr lang="ar-DZ" sz="2000" dirty="0"/>
              <a:t>تصنع باستخدام تقنيات التعلم العميق وخاصة شبكات التوليد التنافسية</a:t>
            </a:r>
            <a:r>
              <a:rPr lang="en-US" sz="2000" dirty="0"/>
              <a:t> </a:t>
            </a:r>
            <a:r>
              <a:rPr lang="en-US" sz="2000" b="1" dirty="0"/>
              <a:t>GANs </a:t>
            </a:r>
            <a:r>
              <a:rPr lang="ar-DZ" sz="2000" dirty="0"/>
              <a:t>لمحاكاة الأشخاص الحقيقيين بشكل واقعي. يشتق المصطلح من دمج كلمتي "التعلم العميق" و"التزييف".</a:t>
            </a:r>
            <a:endParaRPr lang="en-US" sz="2000" dirty="0"/>
          </a:p>
          <a:p>
            <a:pPr marL="342900" lvl="1" indent="-342900" algn="r" rtl="1">
              <a:buFont typeface="Arial" panose="020B0604020202020204" pitchFamily="34" charset="0"/>
              <a:buChar char="•"/>
            </a:pPr>
            <a:endParaRPr lang="en-US" sz="2000" dirty="0"/>
          </a:p>
          <a:p>
            <a:pPr marL="342900" lvl="1" indent="-342900" algn="just" rtl="1">
              <a:buFont typeface="Arial" panose="020B0604020202020204" pitchFamily="34" charset="0"/>
              <a:buChar char="•"/>
            </a:pPr>
            <a:r>
              <a:rPr lang="ar-DZ" sz="2000" dirty="0"/>
              <a:t>توجه هذه التقنية في الغالب نحو منصات التواصل الاجتماعي، حيث يسهل انتشار الشائعات والمعلومات المضللة ونظريات المؤامرة، نظرا لاتباع الأفراد للآراء الشائعة. </a:t>
            </a:r>
            <a:endParaRPr lang="en-US" sz="2000" dirty="0"/>
          </a:p>
          <a:p>
            <a:pPr marL="342900" lvl="1" indent="-342900" algn="r" rtl="1">
              <a:buFont typeface="Arial" panose="020B0604020202020204" pitchFamily="34" charset="0"/>
              <a:buChar char="•"/>
            </a:pPr>
            <a:endParaRPr lang="en-US" sz="2000" dirty="0"/>
          </a:p>
          <a:p>
            <a:pPr marL="342900" lvl="1" indent="-342900" algn="just" rtl="1">
              <a:buFont typeface="Arial" panose="020B0604020202020204" pitchFamily="34" charset="0"/>
              <a:buChar char="•"/>
            </a:pPr>
            <a:r>
              <a:rPr lang="ar-DZ" sz="2000" dirty="0"/>
              <a:t>وفي الوقت نفسه، يدفع "انهيار الوعي المعلوماتي" المستمر الأفراد إلى الاعتقاد بموثوقية المعلومات فقط إذا كانت صادرة عن دوائرهم الاجتماعية، بما في ذلك العائلة والأصدقاء المقربين والمعارف، ومتوافقة مع معتقداتهم.</a:t>
            </a:r>
            <a:endParaRPr lang="en-US" sz="2000" dirty="0"/>
          </a:p>
          <a:p>
            <a:pPr lvl="1" algn="r" rtl="1"/>
            <a:endParaRPr lang="en-US" sz="2000" dirty="0"/>
          </a:p>
          <a:p>
            <a:pPr marL="342900" lvl="1" indent="-342900" algn="r" rtl="1">
              <a:buFont typeface="Arial" panose="020B0604020202020204" pitchFamily="34" charset="0"/>
              <a:buChar char="•"/>
            </a:pPr>
            <a:r>
              <a:rPr lang="ar-DZ" sz="2000" dirty="0"/>
              <a:t>يتقبل عدد كبير من الأفراد المحتوى الذي يثبت صحة آرائهم الراسخة، حتى مع وجود شكوك لديهم حول صحته</a:t>
            </a:r>
            <a:r>
              <a:rPr lang="en-US" sz="2000" dirty="0"/>
              <a:t>. </a:t>
            </a:r>
          </a:p>
        </p:txBody>
      </p:sp>
      <p:sp>
        <p:nvSpPr>
          <p:cNvPr id="6" name="Slide Number Placeholder 5">
            <a:extLst>
              <a:ext uri="{FF2B5EF4-FFF2-40B4-BE49-F238E27FC236}">
                <a16:creationId xmlns:a16="http://schemas.microsoft.com/office/drawing/2014/main" id="{583B7D8E-9479-BE72-22B3-73424FB93C9C}"/>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39</a:t>
            </a:fld>
            <a:endParaRPr lang="en-US" dirty="0"/>
          </a:p>
        </p:txBody>
      </p:sp>
    </p:spTree>
    <p:extLst>
      <p:ext uri="{BB962C8B-B14F-4D97-AF65-F5344CB8AC3E}">
        <p14:creationId xmlns:p14="http://schemas.microsoft.com/office/powerpoint/2010/main" val="5603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B888-044C-471C-631D-A840EF19E7C1}"/>
              </a:ext>
            </a:extLst>
          </p:cNvPr>
          <p:cNvSpPr>
            <a:spLocks noGrp="1"/>
          </p:cNvSpPr>
          <p:nvPr>
            <p:ph type="ctrTitle"/>
          </p:nvPr>
        </p:nvSpPr>
        <p:spPr>
          <a:xfrm flipH="1">
            <a:off x="908304" y="-70161"/>
            <a:ext cx="11283696" cy="819969"/>
          </a:xfrm>
          <a:solidFill>
            <a:schemeClr val="accent2">
              <a:lumMod val="50000"/>
            </a:schemeClr>
          </a:solidFill>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A233AA15-477D-3A60-F1C0-6FC4F35F2422}"/>
              </a:ext>
            </a:extLst>
          </p:cNvPr>
          <p:cNvSpPr>
            <a:spLocks noGrp="1"/>
          </p:cNvSpPr>
          <p:nvPr>
            <p:ph sz="quarter" idx="16"/>
          </p:nvPr>
        </p:nvSpPr>
        <p:spPr>
          <a:xfrm>
            <a:off x="201168" y="940181"/>
            <a:ext cx="10351008" cy="5781294"/>
          </a:xfrm>
        </p:spPr>
        <p:txBody>
          <a:bodyPr>
            <a:normAutofit/>
          </a:bodyPr>
          <a:lstStyle/>
          <a:p>
            <a:pPr marL="285750" lvl="1" indent="-285750" algn="r" rtl="1">
              <a:buFont typeface="Arial" panose="020B0604020202020204" pitchFamily="34" charset="0"/>
              <a:buChar char="•"/>
            </a:pPr>
            <a:r>
              <a:rPr lang="ar-DZ" b="1" dirty="0">
                <a:latin typeface="Arial Rounded MT Bold" panose="020F0704030504030204" pitchFamily="34" charset="0"/>
              </a:rPr>
              <a:t>الذكاء الاصطناعي</a:t>
            </a:r>
            <a:r>
              <a:rPr lang="en-US" b="1" dirty="0">
                <a:latin typeface="Arial Rounded MT Bold" panose="020F0704030504030204" pitchFamily="34" charset="0"/>
              </a:rPr>
              <a:t> AI </a:t>
            </a:r>
            <a:r>
              <a:rPr lang="ar-DZ" b="1" dirty="0">
                <a:latin typeface="Arial Rounded MT Bold" panose="020F0704030504030204" pitchFamily="34" charset="0"/>
              </a:rPr>
              <a:t>:</a:t>
            </a:r>
            <a:r>
              <a:rPr lang="ar-DZ" dirty="0">
                <a:latin typeface="Arial Rounded MT Bold" panose="020F0704030504030204" pitchFamily="34" charset="0"/>
              </a:rPr>
              <a:t>هو قدرة الآلات على أداء المهام التي </a:t>
            </a:r>
            <a:r>
              <a:rPr lang="ar-DZ" b="1" dirty="0">
                <a:latin typeface="Arial Rounded MT Bold" panose="020F0704030504030204" pitchFamily="34" charset="0"/>
              </a:rPr>
              <a:t>تتطلب عادةً الذكاء البشري</a:t>
            </a:r>
            <a:r>
              <a:rPr lang="ar-DZ" dirty="0">
                <a:latin typeface="Arial Rounded MT Bold" panose="020F0704030504030204" pitchFamily="34" charset="0"/>
              </a:rPr>
              <a:t>.</a:t>
            </a:r>
          </a:p>
          <a:p>
            <a:pPr marL="285750" lvl="1" indent="-285750" algn="r" rtl="1">
              <a:buFont typeface="Arial" panose="020B0604020202020204" pitchFamily="34" charset="0"/>
              <a:buChar char="•"/>
            </a:pPr>
            <a:r>
              <a:rPr lang="ar-DZ" dirty="0"/>
              <a:t>يشير الذكاء الاصطناعي إلى علم </a:t>
            </a:r>
            <a:r>
              <a:rPr lang="ar-DZ" dirty="0" err="1"/>
              <a:t>اوهندسة</a:t>
            </a:r>
            <a:r>
              <a:rPr lang="ar-DZ" dirty="0"/>
              <a:t> إنشاء آلات وبرامج قادرة على أداء مهام </a:t>
            </a:r>
            <a:r>
              <a:rPr lang="ar-DZ" b="1" dirty="0"/>
              <a:t>تتطلب عادةً ذكاءً بشريًا</a:t>
            </a:r>
            <a:r>
              <a:rPr lang="ar-DZ" dirty="0"/>
              <a:t>.</a:t>
            </a:r>
            <a:endParaRPr lang="en-US" dirty="0"/>
          </a:p>
          <a:p>
            <a:pPr marL="285750" lvl="1" indent="-285750" algn="r" rtl="1">
              <a:buFont typeface="Arial" panose="020B0604020202020204" pitchFamily="34" charset="0"/>
              <a:buChar char="•"/>
            </a:pPr>
            <a:r>
              <a:rPr lang="ar-DZ" dirty="0"/>
              <a:t> تشمل هذه المهام التفكير، والتعلم، وحل المشكلات، والإدراك، وفهم اللغة، وحتى الإبداع.</a:t>
            </a:r>
          </a:p>
          <a:p>
            <a:pPr marL="285750" lvl="1" indent="-285750" algn="r" rtl="1">
              <a:buFont typeface="Arial" panose="020B0604020202020204" pitchFamily="34" charset="0"/>
              <a:buChar char="•"/>
            </a:pPr>
            <a:endParaRPr lang="ar-DZ" dirty="0">
              <a:latin typeface="Arial Rounded MT Bold" panose="020F0704030504030204" pitchFamily="34" charset="0"/>
            </a:endParaRPr>
          </a:p>
          <a:p>
            <a:pPr marL="285750" lvl="1" indent="-285750" algn="r" rtl="1">
              <a:buFont typeface="Arial" panose="020B0604020202020204" pitchFamily="34" charset="0"/>
              <a:buChar char="•"/>
            </a:pPr>
            <a:r>
              <a:rPr lang="ar-DZ" b="1" dirty="0"/>
              <a:t>التعلم الآلي</a:t>
            </a:r>
            <a:r>
              <a:rPr lang="ar-DZ" dirty="0"/>
              <a:t>: أنظمة تتعلم من البيانات.</a:t>
            </a:r>
          </a:p>
          <a:p>
            <a:pPr marL="285750" lvl="1" indent="-285750" algn="r" rtl="1">
              <a:buFont typeface="Arial" panose="020B0604020202020204" pitchFamily="34" charset="0"/>
              <a:buChar char="•"/>
            </a:pPr>
            <a:r>
              <a:rPr lang="ar-DZ" b="1" dirty="0"/>
              <a:t> التعلم العميق</a:t>
            </a:r>
            <a:r>
              <a:rPr lang="ar-DZ" dirty="0"/>
              <a:t>: شبكات عصبية متعددة الطبقات.</a:t>
            </a:r>
            <a:r>
              <a:rPr lang="en-US" dirty="0"/>
              <a:t> OpenAI’s ChatGPT</a:t>
            </a:r>
            <a:endParaRPr lang="ar-DZ" dirty="0"/>
          </a:p>
          <a:p>
            <a:pPr marL="285750" lvl="1" indent="-285750" algn="r" rtl="1">
              <a:buFont typeface="Arial" panose="020B0604020202020204" pitchFamily="34" charset="0"/>
              <a:buChar char="•"/>
            </a:pPr>
            <a:r>
              <a:rPr lang="ar-DZ" dirty="0"/>
              <a:t>أنظمة فهم اللغة الطبيعية. </a:t>
            </a:r>
            <a:r>
              <a:rPr lang="en-US" dirty="0"/>
              <a:t>Google Translate</a:t>
            </a:r>
            <a:endParaRPr lang="ar-DZ" dirty="0"/>
          </a:p>
          <a:p>
            <a:pPr marL="285750" lvl="1" indent="-285750" algn="r" rtl="1">
              <a:buFont typeface="Arial" panose="020B0604020202020204" pitchFamily="34" charset="0"/>
              <a:buChar char="•"/>
            </a:pPr>
            <a:r>
              <a:rPr lang="ar-DZ" b="1" dirty="0"/>
              <a:t>الرؤية الحاسوبية</a:t>
            </a:r>
            <a:r>
              <a:rPr lang="ar-DZ" dirty="0"/>
              <a:t>: تفسير البيانات المرئية.</a:t>
            </a:r>
            <a:r>
              <a:rPr lang="en-US" dirty="0"/>
              <a:t> Tesla Autopilot</a:t>
            </a:r>
            <a:endParaRPr lang="ar-DZ" dirty="0"/>
          </a:p>
          <a:p>
            <a:pPr marL="285750" lvl="1" indent="-285750" algn="r" rtl="1">
              <a:buFont typeface="Arial" panose="020B0604020202020204" pitchFamily="34" charset="0"/>
              <a:buChar char="•"/>
            </a:pPr>
            <a:r>
              <a:rPr lang="ar-DZ" b="1" dirty="0"/>
              <a:t> الروبوتات</a:t>
            </a:r>
            <a:r>
              <a:rPr lang="ar-DZ" dirty="0"/>
              <a:t>: عناصر مادية تعمل في العالم الحقيقي .</a:t>
            </a:r>
          </a:p>
          <a:p>
            <a:pPr marL="285750" lvl="1" indent="-285750" algn="r" rtl="1">
              <a:buFont typeface="Arial" panose="020B0604020202020204" pitchFamily="34" charset="0"/>
              <a:buChar char="•"/>
            </a:pPr>
            <a:r>
              <a:rPr lang="ar-DZ" b="1" dirty="0"/>
              <a:t>الأنظمة الخبيرة</a:t>
            </a:r>
            <a:r>
              <a:rPr lang="ar-DZ" dirty="0"/>
              <a:t>: محركات منطقية قائمة على القواعد لاتخاذ القرارات.</a:t>
            </a:r>
            <a:endParaRPr lang="en-US"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97ABA5A5-6AFB-AB74-5763-67CD0C206F20}"/>
              </a:ext>
            </a:extLst>
          </p:cNvPr>
          <p:cNvSpPr>
            <a:spLocks noGrp="1"/>
          </p:cNvSpPr>
          <p:nvPr>
            <p:ph type="sldNum" sz="quarter" idx="19"/>
          </p:nvPr>
        </p:nvSpPr>
        <p:spPr/>
        <p:txBody>
          <a:bodyPr/>
          <a:lstStyle/>
          <a:p>
            <a:fld id="{294A09A9-5501-47C1-A89A-A340965A2BE2}" type="slidenum">
              <a:rPr lang="en-US" smtClean="0"/>
              <a:pPr/>
              <a:t>4</a:t>
            </a:fld>
            <a:endParaRPr lang="en-US" dirty="0"/>
          </a:p>
        </p:txBody>
      </p:sp>
      <p:pic>
        <p:nvPicPr>
          <p:cNvPr id="13" name="Picture 12">
            <a:extLst>
              <a:ext uri="{FF2B5EF4-FFF2-40B4-BE49-F238E27FC236}">
                <a16:creationId xmlns:a16="http://schemas.microsoft.com/office/drawing/2014/main" id="{5CC06AFC-A1EA-DD86-A435-1AC4F933AB67}"/>
              </a:ext>
            </a:extLst>
          </p:cNvPr>
          <p:cNvPicPr>
            <a:picLocks noChangeAspect="1"/>
          </p:cNvPicPr>
          <p:nvPr/>
        </p:nvPicPr>
        <p:blipFill>
          <a:blip r:embed="rId2"/>
          <a:stretch>
            <a:fillRect/>
          </a:stretch>
        </p:blipFill>
        <p:spPr>
          <a:xfrm>
            <a:off x="461110" y="4057409"/>
            <a:ext cx="2435430" cy="1642224"/>
          </a:xfrm>
          <a:prstGeom prst="rect">
            <a:avLst/>
          </a:prstGeom>
        </p:spPr>
      </p:pic>
      <p:pic>
        <p:nvPicPr>
          <p:cNvPr id="15" name="Picture 14">
            <a:extLst>
              <a:ext uri="{FF2B5EF4-FFF2-40B4-BE49-F238E27FC236}">
                <a16:creationId xmlns:a16="http://schemas.microsoft.com/office/drawing/2014/main" id="{431C0C07-5279-43A8-E415-190E99ACE463}"/>
              </a:ext>
            </a:extLst>
          </p:cNvPr>
          <p:cNvPicPr>
            <a:picLocks noChangeAspect="1"/>
          </p:cNvPicPr>
          <p:nvPr/>
        </p:nvPicPr>
        <p:blipFill>
          <a:blip r:embed="rId3"/>
          <a:stretch>
            <a:fillRect/>
          </a:stretch>
        </p:blipFill>
        <p:spPr>
          <a:xfrm>
            <a:off x="706908" y="2188604"/>
            <a:ext cx="2189632" cy="1642224"/>
          </a:xfrm>
          <a:prstGeom prst="rect">
            <a:avLst/>
          </a:prstGeom>
        </p:spPr>
      </p:pic>
      <p:pic>
        <p:nvPicPr>
          <p:cNvPr id="17" name="Picture 16">
            <a:extLst>
              <a:ext uri="{FF2B5EF4-FFF2-40B4-BE49-F238E27FC236}">
                <a16:creationId xmlns:a16="http://schemas.microsoft.com/office/drawing/2014/main" id="{67F1B0F3-D397-DE0D-038E-AFBD25C041ED}"/>
              </a:ext>
            </a:extLst>
          </p:cNvPr>
          <p:cNvPicPr>
            <a:picLocks noChangeAspect="1"/>
          </p:cNvPicPr>
          <p:nvPr/>
        </p:nvPicPr>
        <p:blipFill>
          <a:blip r:embed="rId4"/>
          <a:srcRect l="27029" b="31044"/>
          <a:stretch/>
        </p:blipFill>
        <p:spPr>
          <a:xfrm>
            <a:off x="3521859" y="4961295"/>
            <a:ext cx="3756765" cy="1881982"/>
          </a:xfrm>
          <a:prstGeom prst="rect">
            <a:avLst/>
          </a:prstGeom>
        </p:spPr>
      </p:pic>
      <p:pic>
        <p:nvPicPr>
          <p:cNvPr id="19" name="Picture 18">
            <a:extLst>
              <a:ext uri="{FF2B5EF4-FFF2-40B4-BE49-F238E27FC236}">
                <a16:creationId xmlns:a16="http://schemas.microsoft.com/office/drawing/2014/main" id="{906B2D78-0F9F-5693-DBBC-CE6BF487D904}"/>
              </a:ext>
            </a:extLst>
          </p:cNvPr>
          <p:cNvPicPr>
            <a:picLocks noChangeAspect="1"/>
          </p:cNvPicPr>
          <p:nvPr/>
        </p:nvPicPr>
        <p:blipFill>
          <a:blip r:embed="rId5"/>
          <a:stretch>
            <a:fillRect/>
          </a:stretch>
        </p:blipFill>
        <p:spPr>
          <a:xfrm>
            <a:off x="8005087" y="5699633"/>
            <a:ext cx="3172408" cy="932688"/>
          </a:xfrm>
          <a:prstGeom prst="rect">
            <a:avLst/>
          </a:prstGeom>
        </p:spPr>
      </p:pic>
    </p:spTree>
    <p:extLst>
      <p:ext uri="{BB962C8B-B14F-4D97-AF65-F5344CB8AC3E}">
        <p14:creationId xmlns:p14="http://schemas.microsoft.com/office/powerpoint/2010/main" val="2305244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0861-418F-ABB6-24ED-33EED07DA9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B091A-9C41-50C4-2DD0-3601487B3FE9}"/>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04223977-79CC-D2C8-606B-D720DEC30327}"/>
              </a:ext>
            </a:extLst>
          </p:cNvPr>
          <p:cNvSpPr>
            <a:spLocks noGrp="1"/>
          </p:cNvSpPr>
          <p:nvPr>
            <p:ph sz="quarter" idx="16"/>
          </p:nvPr>
        </p:nvSpPr>
        <p:spPr>
          <a:xfrm>
            <a:off x="896113" y="896110"/>
            <a:ext cx="9756648" cy="5802295"/>
          </a:xfrm>
        </p:spPr>
        <p:txBody>
          <a:bodyPr>
            <a:normAutofit/>
          </a:bodyPr>
          <a:lstStyle/>
          <a:p>
            <a:pPr lvl="1" algn="ctr" rtl="1"/>
            <a:r>
              <a:rPr lang="en-US" sz="3600" b="1" dirty="0">
                <a:latin typeface="Arial Rounded MT Bold" panose="020F0704030504030204" pitchFamily="34" charset="0"/>
              </a:rPr>
              <a:t>Deepfakes</a:t>
            </a:r>
            <a:endParaRPr lang="ar-DZ" sz="3600" dirty="0">
              <a:effectLst/>
            </a:endParaRPr>
          </a:p>
          <a:p>
            <a:pPr algn="r" rtl="1"/>
            <a:r>
              <a:rPr lang="ar-DZ" sz="2000" b="0" dirty="0"/>
              <a:t>كيف تعمل تقنية التزييف العميق؟</a:t>
            </a:r>
            <a:endParaRPr lang="en-US" sz="2000" b="0" dirty="0"/>
          </a:p>
          <a:p>
            <a:pPr algn="r" rtl="1"/>
            <a:r>
              <a:rPr lang="ar-DZ" sz="2000" b="0" dirty="0"/>
              <a:t> </a:t>
            </a:r>
            <a:r>
              <a:rPr lang="ar-DZ" sz="2000" dirty="0"/>
              <a:t>بيانات التدريب</a:t>
            </a:r>
            <a:r>
              <a:rPr lang="ar-DZ" sz="2000" b="0" dirty="0"/>
              <a:t>: يدرب الذكاء الاصطناعي على العديد من الصور/الفيديوهات الحقيقية للشخص (مثل تعابير وجهه وصوته). </a:t>
            </a:r>
            <a:endParaRPr lang="en-US" sz="2000" b="0" dirty="0"/>
          </a:p>
          <a:p>
            <a:pPr algn="r" rtl="1"/>
            <a:r>
              <a:rPr lang="ar-DZ" sz="2000" dirty="0"/>
              <a:t>إنشاء النماذج</a:t>
            </a:r>
            <a:r>
              <a:rPr lang="ar-DZ" sz="2000" b="0" dirty="0"/>
              <a:t>: باستخدام شبكات </a:t>
            </a:r>
            <a:r>
              <a:rPr lang="en-US" sz="2000" b="0" dirty="0"/>
              <a:t> GAN </a:t>
            </a:r>
            <a:r>
              <a:rPr lang="ar-DZ" sz="2000" b="0" dirty="0"/>
              <a:t>أو </a:t>
            </a:r>
            <a:r>
              <a:rPr lang="en-US" sz="2000" b="0" dirty="0"/>
              <a:t>autoencoders</a:t>
            </a:r>
            <a:r>
              <a:rPr lang="ar-DZ" sz="2000" b="0" dirty="0"/>
              <a:t>، يتعلم النظام كيفية تحرك وجه الشخص وتحدثه.</a:t>
            </a:r>
            <a:endParaRPr lang="en-US" sz="2000" b="0" dirty="0"/>
          </a:p>
          <a:p>
            <a:pPr algn="r" rtl="1"/>
            <a:r>
              <a:rPr lang="ar-DZ" sz="2000" b="0" dirty="0"/>
              <a:t> </a:t>
            </a:r>
            <a:r>
              <a:rPr lang="ar-DZ" sz="2000" dirty="0"/>
              <a:t>تبديل الوجه أو تقليد الصوت</a:t>
            </a:r>
            <a:r>
              <a:rPr lang="ar-DZ" sz="2000" b="0" dirty="0"/>
              <a:t>: يمكن للذكاء الاصطناعي بعد ذلك استبدال الوجه في مقطع فيديو أو تقليد الصوت، مما يجعل الشخص يبدو وكأنه قال أو فعل شيئًا لم يفعله في الواقع.</a:t>
            </a:r>
          </a:p>
          <a:p>
            <a:pPr lvl="1" algn="r" rtl="1"/>
            <a:endParaRPr lang="ar-DZ" sz="3600"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D10D6654-7168-882A-BB4F-754D76BBDDEC}"/>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40</a:t>
            </a:fld>
            <a:endParaRPr lang="en-US" dirty="0"/>
          </a:p>
        </p:txBody>
      </p:sp>
    </p:spTree>
    <p:extLst>
      <p:ext uri="{BB962C8B-B14F-4D97-AF65-F5344CB8AC3E}">
        <p14:creationId xmlns:p14="http://schemas.microsoft.com/office/powerpoint/2010/main" val="2599351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55F2-6608-CD9B-1384-C9F2FBD86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9E485-EDA9-3C52-1B80-1E8D3116050B}"/>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9C68D5FF-AAB5-D8D0-0DE4-5858AD4F3A01}"/>
              </a:ext>
            </a:extLst>
          </p:cNvPr>
          <p:cNvSpPr>
            <a:spLocks noGrp="1"/>
          </p:cNvSpPr>
          <p:nvPr>
            <p:ph sz="quarter" idx="16"/>
          </p:nvPr>
        </p:nvSpPr>
        <p:spPr>
          <a:xfrm>
            <a:off x="896113" y="896110"/>
            <a:ext cx="9756648" cy="5802295"/>
          </a:xfrm>
        </p:spPr>
        <p:txBody>
          <a:bodyPr>
            <a:normAutofit/>
          </a:bodyPr>
          <a:lstStyle/>
          <a:p>
            <a:pPr lvl="1" algn="ctr" rtl="1"/>
            <a:r>
              <a:rPr lang="en-US" sz="3600" b="1" dirty="0">
                <a:latin typeface="Arial Rounded MT Bold" panose="020F0704030504030204" pitchFamily="34" charset="0"/>
              </a:rPr>
              <a:t>Deepfakes</a:t>
            </a:r>
            <a:endParaRPr lang="ar-DZ" sz="3600" dirty="0">
              <a:effectLst/>
            </a:endParaRPr>
          </a:p>
          <a:p>
            <a:pPr lvl="1" algn="r" rtl="1"/>
            <a:r>
              <a:rPr lang="ar-DZ" sz="2000" dirty="0"/>
              <a:t>لماذا تُشكل تقنية التزييف العميق خطرًا؟ </a:t>
            </a:r>
          </a:p>
          <a:p>
            <a:pPr lvl="1" algn="r" rtl="1"/>
            <a:r>
              <a:rPr lang="ar-DZ" sz="2000" b="1" dirty="0"/>
              <a:t>انتشار المعلومات المضللة</a:t>
            </a:r>
            <a:r>
              <a:rPr lang="ar-DZ" sz="2000" dirty="0"/>
              <a:t>: يُمكن نسب الخطابات أو الأفعال الزائفة إلى سياسيين أو مشاهير أو علماء.</a:t>
            </a:r>
          </a:p>
          <a:p>
            <a:pPr lvl="1" algn="r" rtl="1"/>
            <a:r>
              <a:rPr lang="ar-DZ" sz="2000" dirty="0"/>
              <a:t> </a:t>
            </a:r>
            <a:r>
              <a:rPr lang="ar-DZ" sz="2000" b="1" dirty="0"/>
              <a:t>التلاعب</a:t>
            </a:r>
            <a:r>
              <a:rPr lang="ar-DZ" sz="2000" dirty="0"/>
              <a:t>: يُستخدم في الدعاية والاحتيال والابتزاز والأخبار الكاذبة.</a:t>
            </a:r>
          </a:p>
          <a:p>
            <a:pPr lvl="1" algn="r" rtl="1"/>
            <a:r>
              <a:rPr lang="ar-DZ" sz="2000" dirty="0"/>
              <a:t> </a:t>
            </a:r>
            <a:r>
              <a:rPr lang="ar-DZ" sz="2000" b="1" dirty="0"/>
              <a:t>تآكل الثقة</a:t>
            </a:r>
            <a:r>
              <a:rPr lang="ar-DZ" sz="2000" dirty="0"/>
              <a:t>: تقوض ثقة الجمهور بأدلة الفيديو الحقيقية حيث لا يمكن الثقة حتى بالموثوق.</a:t>
            </a:r>
          </a:p>
          <a:p>
            <a:pPr lvl="1" algn="r" rtl="1"/>
            <a:r>
              <a:rPr lang="ar-DZ" sz="2000" dirty="0"/>
              <a:t> </a:t>
            </a:r>
            <a:r>
              <a:rPr lang="ar-DZ" sz="2000" b="1" dirty="0"/>
              <a:t>الأمن السيبراني</a:t>
            </a:r>
            <a:r>
              <a:rPr lang="ar-DZ" sz="2000" dirty="0"/>
              <a:t>: يُمكن للصوت المُزيّف العميق تجاوز أنظمة المصادقة الصوتية.</a:t>
            </a:r>
            <a:endParaRPr lang="ar-DZ" sz="2000"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A64AFCEF-DA50-C9B0-44E4-8FD7F23433D2}"/>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41</a:t>
            </a:fld>
            <a:endParaRPr lang="en-US" dirty="0"/>
          </a:p>
        </p:txBody>
      </p:sp>
    </p:spTree>
    <p:extLst>
      <p:ext uri="{BB962C8B-B14F-4D97-AF65-F5344CB8AC3E}">
        <p14:creationId xmlns:p14="http://schemas.microsoft.com/office/powerpoint/2010/main" val="1985103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FC4B-27FF-B937-48AD-EBAAFB8A9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A9AA0-2B5B-3011-AE01-6ACF383DF399}"/>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7D82310C-ACC9-4002-14C2-9E75F0C6995B}"/>
              </a:ext>
            </a:extLst>
          </p:cNvPr>
          <p:cNvSpPr>
            <a:spLocks noGrp="1"/>
          </p:cNvSpPr>
          <p:nvPr>
            <p:ph sz="quarter" idx="16"/>
          </p:nvPr>
        </p:nvSpPr>
        <p:spPr>
          <a:xfrm>
            <a:off x="896113" y="614984"/>
            <a:ext cx="9756648" cy="5802295"/>
          </a:xfrm>
        </p:spPr>
        <p:txBody>
          <a:bodyPr>
            <a:normAutofit/>
          </a:bodyPr>
          <a:lstStyle/>
          <a:p>
            <a:pPr lvl="1" algn="ctr" rtl="1"/>
            <a:r>
              <a:rPr lang="en-US" sz="3600" b="1" dirty="0">
                <a:latin typeface="Arial Rounded MT Bold" panose="020F0704030504030204" pitchFamily="34" charset="0"/>
              </a:rPr>
              <a:t>Deepfakes</a:t>
            </a:r>
            <a:endParaRPr lang="ar-DZ" sz="3600" dirty="0">
              <a:effectLst/>
            </a:endParaRPr>
          </a:p>
          <a:p>
            <a:pPr algn="r" rtl="1"/>
            <a:r>
              <a:rPr lang="ar-DZ" sz="2000" b="0" dirty="0"/>
              <a:t>.</a:t>
            </a:r>
          </a:p>
          <a:p>
            <a:pPr lvl="1" algn="r" rtl="1"/>
            <a:endParaRPr lang="ar-DZ" sz="3600"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2635C348-550B-9B17-A5BB-C91B31C9BF87}"/>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42</a:t>
            </a:fld>
            <a:endParaRPr lang="en-US" dirty="0"/>
          </a:p>
        </p:txBody>
      </p:sp>
      <p:pic>
        <p:nvPicPr>
          <p:cNvPr id="10" name="Picture 9">
            <a:extLst>
              <a:ext uri="{FF2B5EF4-FFF2-40B4-BE49-F238E27FC236}">
                <a16:creationId xmlns:a16="http://schemas.microsoft.com/office/drawing/2014/main" id="{C657849E-B38B-9ABD-C6EC-F23401B7B4E3}"/>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Effect>
                      <a14:brightnessContrast contrast="40000"/>
                    </a14:imgEffect>
                  </a14:imgLayer>
                </a14:imgProps>
              </a:ext>
            </a:extLst>
          </a:blip>
          <a:stretch>
            <a:fillRect/>
          </a:stretch>
        </p:blipFill>
        <p:spPr>
          <a:xfrm>
            <a:off x="1435609" y="1637258"/>
            <a:ext cx="9217152" cy="5184648"/>
          </a:xfrm>
          <a:prstGeom prst="rect">
            <a:avLst/>
          </a:prstGeom>
        </p:spPr>
      </p:pic>
    </p:spTree>
    <p:extLst>
      <p:ext uri="{BB962C8B-B14F-4D97-AF65-F5344CB8AC3E}">
        <p14:creationId xmlns:p14="http://schemas.microsoft.com/office/powerpoint/2010/main" val="4238602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2FC46-CC32-B199-C654-A0AFCA36B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7FDE5-A925-E90B-A3D9-ECD0CEE4E457}"/>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50BD9C65-4735-FB8A-0600-023C39EF4741}"/>
              </a:ext>
            </a:extLst>
          </p:cNvPr>
          <p:cNvSpPr>
            <a:spLocks noGrp="1"/>
          </p:cNvSpPr>
          <p:nvPr>
            <p:ph sz="quarter" idx="16"/>
          </p:nvPr>
        </p:nvSpPr>
        <p:spPr>
          <a:xfrm>
            <a:off x="896113" y="614984"/>
            <a:ext cx="9756648" cy="5802295"/>
          </a:xfrm>
        </p:spPr>
        <p:txBody>
          <a:bodyPr>
            <a:normAutofit/>
          </a:bodyPr>
          <a:lstStyle/>
          <a:p>
            <a:pPr lvl="1" algn="ctr" rtl="1"/>
            <a:r>
              <a:rPr lang="en-US" sz="3600" b="1" dirty="0">
                <a:latin typeface="Arial Rounded MT Bold" panose="020F0704030504030204" pitchFamily="34" charset="0"/>
              </a:rPr>
              <a:t>Deepfakes</a:t>
            </a:r>
            <a:endParaRPr lang="ar-DZ" sz="3600" dirty="0">
              <a:effectLst/>
            </a:endParaRPr>
          </a:p>
          <a:p>
            <a:pPr algn="r" rtl="1"/>
            <a:r>
              <a:rPr lang="ar-DZ" sz="2000" b="0" dirty="0"/>
              <a:t>.</a:t>
            </a:r>
          </a:p>
          <a:p>
            <a:pPr lvl="1" algn="r" rtl="1"/>
            <a:endParaRPr lang="ar-DZ" sz="3600"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EBDF53BD-1557-F6A0-7601-1ED1DE96215D}"/>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43</a:t>
            </a:fld>
            <a:endParaRPr lang="en-US" dirty="0"/>
          </a:p>
        </p:txBody>
      </p:sp>
      <p:pic>
        <p:nvPicPr>
          <p:cNvPr id="11" name="Picture 10">
            <a:extLst>
              <a:ext uri="{FF2B5EF4-FFF2-40B4-BE49-F238E27FC236}">
                <a16:creationId xmlns:a16="http://schemas.microsoft.com/office/drawing/2014/main" id="{599B9F36-B3EE-E557-98D2-C96D835303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b="18698"/>
          <a:stretch/>
        </p:blipFill>
        <p:spPr>
          <a:xfrm>
            <a:off x="490217" y="2229170"/>
            <a:ext cx="10568439" cy="3065206"/>
          </a:xfrm>
          <a:prstGeom prst="rect">
            <a:avLst/>
          </a:prstGeom>
        </p:spPr>
      </p:pic>
    </p:spTree>
    <p:extLst>
      <p:ext uri="{BB962C8B-B14F-4D97-AF65-F5344CB8AC3E}">
        <p14:creationId xmlns:p14="http://schemas.microsoft.com/office/powerpoint/2010/main" val="456222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F3966-85F7-E725-05DF-07E360C75F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8240B2-CAE9-EC88-2EC8-5620EBC63426}"/>
              </a:ext>
            </a:extLst>
          </p:cNvPr>
          <p:cNvSpPr>
            <a:spLocks noGrp="1"/>
          </p:cNvSpPr>
          <p:nvPr>
            <p:ph type="title"/>
          </p:nvPr>
        </p:nvSpPr>
        <p:spPr>
          <a:xfrm>
            <a:off x="6105136" y="-1"/>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الاجتماعية</a:t>
            </a:r>
            <a:br>
              <a:rPr lang="en-US" sz="4800" b="1" dirty="0">
                <a:solidFill>
                  <a:schemeClr val="accent3">
                    <a:lumMod val="60000"/>
                    <a:lumOff val="40000"/>
                  </a:schemeClr>
                </a:solidFill>
                <a:latin typeface="Arial Rounded MT Bold" panose="020F0704030504030204" pitchFamily="34" charset="0"/>
              </a:rPr>
            </a:br>
            <a:r>
              <a:rPr lang="ar-DZ" sz="4000" dirty="0"/>
              <a:t>التضليل والتلاعب</a:t>
            </a:r>
            <a:br>
              <a:rPr lang="ar-DZ" sz="4000" b="1" dirty="0">
                <a:latin typeface="Arial Rounded MT Bold" panose="020F0704030504030204" pitchFamily="34" charset="0"/>
              </a:rPr>
            </a:br>
            <a:br>
              <a:rPr lang="ar-DZ" b="1" dirty="0">
                <a:latin typeface="Arial Rounded MT Bold" panose="020F0704030504030204" pitchFamily="34" charset="0"/>
              </a:rPr>
            </a:br>
            <a:r>
              <a:rPr lang="ar-DZ" sz="2000" b="1" dirty="0">
                <a:solidFill>
                  <a:schemeClr val="accent6"/>
                </a:solidFill>
              </a:rPr>
              <a:t>فيديو مُزيّف للرئيس الاوكراني </a:t>
            </a:r>
            <a:r>
              <a:rPr lang="ar-DZ" sz="2000" b="1" dirty="0" err="1">
                <a:solidFill>
                  <a:schemeClr val="accent6"/>
                </a:solidFill>
              </a:rPr>
              <a:t>زيلينسكي</a:t>
            </a:r>
            <a:endParaRPr lang="en-US" b="1" dirty="0">
              <a:solidFill>
                <a:schemeClr val="accent6"/>
              </a:solidFill>
            </a:endParaRPr>
          </a:p>
        </p:txBody>
      </p:sp>
      <p:sp>
        <p:nvSpPr>
          <p:cNvPr id="5" name="Content Placeholder 4">
            <a:extLst>
              <a:ext uri="{FF2B5EF4-FFF2-40B4-BE49-F238E27FC236}">
                <a16:creationId xmlns:a16="http://schemas.microsoft.com/office/drawing/2014/main" id="{C2564AB0-CFDC-6A7D-BD28-30FD0FC27706}"/>
              </a:ext>
            </a:extLst>
          </p:cNvPr>
          <p:cNvSpPr>
            <a:spLocks noGrp="1"/>
          </p:cNvSpPr>
          <p:nvPr>
            <p:ph idx="1"/>
          </p:nvPr>
        </p:nvSpPr>
        <p:spPr>
          <a:xfrm>
            <a:off x="6096000" y="2286635"/>
            <a:ext cx="5425440" cy="4434840"/>
          </a:xfrm>
        </p:spPr>
        <p:txBody>
          <a:bodyPr>
            <a:normAutofit lnSpcReduction="10000"/>
          </a:bodyPr>
          <a:lstStyle/>
          <a:p>
            <a:pPr marL="0" indent="0" algn="r" rtl="1">
              <a:buNone/>
            </a:pPr>
            <a:r>
              <a:rPr lang="ar-DZ" dirty="0">
                <a:solidFill>
                  <a:schemeClr val="accent3">
                    <a:lumMod val="60000"/>
                    <a:lumOff val="40000"/>
                  </a:schemeClr>
                </a:solidFill>
              </a:rPr>
              <a:t>النظام: </a:t>
            </a:r>
          </a:p>
          <a:p>
            <a:pPr marL="0" indent="0" algn="r" rtl="1">
              <a:buNone/>
            </a:pPr>
            <a:r>
              <a:rPr lang="ar-DZ" dirty="0"/>
              <a:t> 2022، أثناء الحرب بين روسيا وأوكرانيا، انتشر مقطع فيديو مزيف عبر الإنترنت يظهر الرئيس الأوكراني </a:t>
            </a:r>
            <a:r>
              <a:rPr lang="ar-DZ" dirty="0" err="1"/>
              <a:t>فولوديمير</a:t>
            </a:r>
            <a:r>
              <a:rPr lang="ar-DZ" dirty="0"/>
              <a:t> </a:t>
            </a:r>
            <a:r>
              <a:rPr lang="ar-DZ" dirty="0" err="1"/>
              <a:t>زيلينسكي</a:t>
            </a:r>
            <a:r>
              <a:rPr lang="ar-DZ" dirty="0"/>
              <a:t> وهو يطلب من القوات الاستسلام.</a:t>
            </a:r>
          </a:p>
          <a:p>
            <a:pPr marL="0" indent="0" algn="r" rtl="1">
              <a:buNone/>
            </a:pPr>
            <a:r>
              <a:rPr lang="ar-DZ" dirty="0">
                <a:solidFill>
                  <a:schemeClr val="accent3">
                    <a:lumMod val="60000"/>
                    <a:lumOff val="40000"/>
                  </a:schemeClr>
                </a:solidFill>
              </a:rPr>
              <a:t> الخطر: </a:t>
            </a:r>
          </a:p>
          <a:p>
            <a:pPr marL="0" indent="0" algn="r" rtl="1">
              <a:buNone/>
            </a:pPr>
            <a:r>
              <a:rPr lang="ar-DZ" dirty="0"/>
              <a:t>ارباك المواطنين والقوات العسكرية و اضعاف معنوياتهم القتالية والنفسية.</a:t>
            </a:r>
          </a:p>
          <a:p>
            <a:pPr marL="0" indent="0" algn="r" rtl="1">
              <a:buNone/>
            </a:pPr>
            <a:r>
              <a:rPr lang="ar-DZ" dirty="0">
                <a:solidFill>
                  <a:schemeClr val="accent3">
                    <a:lumMod val="60000"/>
                    <a:lumOff val="40000"/>
                  </a:schemeClr>
                </a:solidFill>
              </a:rPr>
              <a:t> التأثير:</a:t>
            </a:r>
          </a:p>
          <a:p>
            <a:pPr marL="0" indent="0" algn="r" rtl="1">
              <a:buNone/>
            </a:pPr>
            <a:r>
              <a:rPr lang="ar-DZ" dirty="0"/>
              <a:t> يقوض الأمن القومي ويثير الفوضى في مناطق النزاع. قامت منصات التكنولوجيا بإزالة المحتوى المزيف العميق، لكنه أظهر كيف يمكن لمثل هذه </a:t>
            </a:r>
            <a:r>
              <a:rPr lang="ar-DZ" dirty="0" err="1"/>
              <a:t>التزييفات</a:t>
            </a:r>
            <a:r>
              <a:rPr lang="ar-DZ" dirty="0"/>
              <a:t> أن تنتشر بسرعة وتسبب الضرر.</a:t>
            </a:r>
          </a:p>
          <a:p>
            <a:pPr marL="0" indent="0" algn="r" rtl="1">
              <a:buNone/>
            </a:pPr>
            <a:r>
              <a:rPr lang="ar-DZ" dirty="0">
                <a:solidFill>
                  <a:schemeClr val="accent3">
                    <a:lumMod val="60000"/>
                    <a:lumOff val="40000"/>
                  </a:schemeClr>
                </a:solidFill>
              </a:rPr>
              <a:t> الدرس:</a:t>
            </a:r>
          </a:p>
          <a:p>
            <a:pPr marL="0" indent="0" algn="r" rtl="1">
              <a:buNone/>
            </a:pPr>
            <a:r>
              <a:rPr lang="ar-DZ" dirty="0"/>
              <a:t>هناك حاجة إلى أدوات تحقق فعالة، وتوعية عامة، وخوارزميات لكشف التزييف العميق.</a:t>
            </a:r>
          </a:p>
          <a:p>
            <a:pPr marL="0" indent="0" algn="r" rtl="1">
              <a:buNone/>
            </a:pPr>
            <a:r>
              <a:rPr lang="ar-DZ" dirty="0"/>
              <a:t>يجب على الحكومات وشركات التكنولوجيا التعاون لمنع التلاعب.</a:t>
            </a:r>
            <a:endParaRPr lang="en-US" sz="1800" dirty="0"/>
          </a:p>
        </p:txBody>
      </p:sp>
      <p:sp>
        <p:nvSpPr>
          <p:cNvPr id="11" name="Slide Number Placeholder 10">
            <a:extLst>
              <a:ext uri="{FF2B5EF4-FFF2-40B4-BE49-F238E27FC236}">
                <a16:creationId xmlns:a16="http://schemas.microsoft.com/office/drawing/2014/main" id="{B54308CA-403E-E035-6D79-7AF33789B661}"/>
              </a:ext>
            </a:extLst>
          </p:cNvPr>
          <p:cNvSpPr>
            <a:spLocks noGrp="1"/>
          </p:cNvSpPr>
          <p:nvPr>
            <p:ph type="sldNum" sz="quarter" idx="12"/>
          </p:nvPr>
        </p:nvSpPr>
        <p:spPr/>
        <p:txBody>
          <a:bodyPr/>
          <a:lstStyle/>
          <a:p>
            <a:fld id="{B9713C8C-8E70-45D5-AE59-23E60168254E}" type="slidenum">
              <a:rPr lang="en-US" smtClean="0"/>
              <a:t>44</a:t>
            </a:fld>
            <a:endParaRPr lang="en-US" dirty="0"/>
          </a:p>
        </p:txBody>
      </p:sp>
      <p:pic>
        <p:nvPicPr>
          <p:cNvPr id="3" name="Untitled Project">
            <a:hlinkClick r:id="" action="ppaction://media"/>
            <a:extLst>
              <a:ext uri="{FF2B5EF4-FFF2-40B4-BE49-F238E27FC236}">
                <a16:creationId xmlns:a16="http://schemas.microsoft.com/office/drawing/2014/main" id="{4D7B74C0-30F5-CCC8-539C-7588E804F1D0}"/>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9534"/>
          <a:stretch/>
        </p:blipFill>
        <p:spPr>
          <a:xfrm>
            <a:off x="91440" y="239410"/>
            <a:ext cx="5425440" cy="2971810"/>
          </a:xfrm>
          <a:prstGeom prst="rect">
            <a:avLst/>
          </a:prstGeom>
        </p:spPr>
      </p:pic>
      <p:pic>
        <p:nvPicPr>
          <p:cNvPr id="15" name="Untitled Project">
            <a:hlinkClick r:id="" action="ppaction://media"/>
            <a:extLst>
              <a:ext uri="{FF2B5EF4-FFF2-40B4-BE49-F238E27FC236}">
                <a16:creationId xmlns:a16="http://schemas.microsoft.com/office/drawing/2014/main" id="{A81AE3F5-F022-C702-BE5C-1D3CE7FE4AC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1440" y="3349651"/>
            <a:ext cx="5425440" cy="3291141"/>
          </a:xfrm>
          <a:prstGeom prst="rect">
            <a:avLst/>
          </a:prstGeom>
        </p:spPr>
      </p:pic>
    </p:spTree>
    <p:extLst>
      <p:ext uri="{BB962C8B-B14F-4D97-AF65-F5344CB8AC3E}">
        <p14:creationId xmlns:p14="http://schemas.microsoft.com/office/powerpoint/2010/main" val="26164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4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31148-BC34-EF99-5491-0D0A14306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3812C-D4E2-F17B-0BE7-6DE9CFBBB155}"/>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D20871A3-08C1-844C-6258-A05CF9D69C1D}"/>
              </a:ext>
            </a:extLst>
          </p:cNvPr>
          <p:cNvSpPr>
            <a:spLocks noGrp="1"/>
          </p:cNvSpPr>
          <p:nvPr>
            <p:ph sz="quarter" idx="16"/>
          </p:nvPr>
        </p:nvSpPr>
        <p:spPr>
          <a:xfrm>
            <a:off x="649225" y="896110"/>
            <a:ext cx="10003536" cy="5802295"/>
          </a:xfrm>
        </p:spPr>
        <p:txBody>
          <a:bodyPr>
            <a:normAutofit/>
          </a:bodyPr>
          <a:lstStyle/>
          <a:p>
            <a:pPr lvl="1" algn="ctr" rtl="1"/>
            <a:r>
              <a:rPr lang="ar-DZ" sz="3600" b="1" dirty="0">
                <a:solidFill>
                  <a:schemeClr val="accent3">
                    <a:lumMod val="60000"/>
                    <a:lumOff val="40000"/>
                  </a:schemeClr>
                </a:solidFill>
                <a:latin typeface="Arial Rounded MT Bold" panose="020F0704030504030204" pitchFamily="34" charset="0"/>
              </a:rPr>
              <a:t>المخاطر الاجتماعية</a:t>
            </a:r>
            <a:endParaRPr lang="en-US" sz="3600" b="1" dirty="0">
              <a:solidFill>
                <a:schemeClr val="accent3">
                  <a:lumMod val="60000"/>
                  <a:lumOff val="40000"/>
                </a:schemeClr>
              </a:solidFill>
              <a:latin typeface="Arial Rounded MT Bold" panose="020F0704030504030204" pitchFamily="34" charset="0"/>
            </a:endParaRPr>
          </a:p>
          <a:p>
            <a:pPr lvl="0" algn="ctr"/>
            <a:r>
              <a:rPr lang="ar-DZ" sz="2800" dirty="0"/>
              <a:t>المراقبة و التجاوز على الخصوصية</a:t>
            </a:r>
          </a:p>
          <a:p>
            <a:pPr lvl="0" algn="ctr"/>
            <a:endParaRPr lang="en-US" sz="2800" dirty="0"/>
          </a:p>
          <a:p>
            <a:pPr marL="285750" lvl="0" indent="-285750" algn="r" rtl="1">
              <a:buFont typeface="Arial" panose="020B0604020202020204" pitchFamily="34" charset="0"/>
              <a:buChar char="•"/>
            </a:pPr>
            <a:r>
              <a:rPr lang="ar-DZ" b="0" dirty="0">
                <a:latin typeface="Times New Roman" panose="02020603050405020304" pitchFamily="18" charset="0"/>
                <a:cs typeface="Times New Roman" panose="02020603050405020304" pitchFamily="18" charset="0"/>
              </a:rPr>
              <a:t>قد تؤدي تقنيات الذكاء الاصطناعي، مثل تقنيات التعرف على الوجوه وتتبع السلوك، إلى مراقبة جماعية وانتهاك الخصوصية، غالبا دون موافقة. كاميرات المراقبة التحليلية, مراقبة سلوك ومسارات الأشخاص والخ.</a:t>
            </a:r>
          </a:p>
          <a:p>
            <a:pPr lvl="0" algn="r" rtl="1"/>
            <a:r>
              <a:rPr lang="ar-DZ" dirty="0">
                <a:solidFill>
                  <a:schemeClr val="accent3">
                    <a:lumMod val="60000"/>
                    <a:lumOff val="40000"/>
                  </a:schemeClr>
                </a:solidFill>
                <a:latin typeface="Times New Roman" panose="02020603050405020304" pitchFamily="18" charset="0"/>
                <a:cs typeface="Times New Roman" panose="02020603050405020304" pitchFamily="18" charset="0"/>
              </a:rPr>
              <a:t>لماذا تُشكل خطرًا؟</a:t>
            </a:r>
          </a:p>
          <a:p>
            <a:pPr marL="285750" lvl="0" indent="-285750" algn="r" rtl="1">
              <a:buFont typeface="Arial" panose="020B0604020202020204" pitchFamily="34" charset="0"/>
              <a:buChar char="•"/>
            </a:pPr>
            <a:r>
              <a:rPr lang="ar-DZ" b="0" dirty="0">
                <a:latin typeface="Times New Roman" panose="02020603050405020304" pitchFamily="18" charset="0"/>
                <a:cs typeface="Times New Roman" panose="02020603050405020304" pitchFamily="18" charset="0"/>
              </a:rPr>
              <a:t> تقوض </a:t>
            </a:r>
            <a:r>
              <a:rPr lang="ar-DZ" dirty="0">
                <a:latin typeface="Times New Roman" panose="02020603050405020304" pitchFamily="18" charset="0"/>
                <a:cs typeface="Times New Roman" panose="02020603050405020304" pitchFamily="18" charset="0"/>
              </a:rPr>
              <a:t>الحريات</a:t>
            </a:r>
            <a:r>
              <a:rPr lang="ar-DZ" b="0" dirty="0">
                <a:latin typeface="Times New Roman" panose="02020603050405020304" pitchFamily="18" charset="0"/>
                <a:cs typeface="Times New Roman" panose="02020603050405020304" pitchFamily="18" charset="0"/>
              </a:rPr>
              <a:t> المدنية.</a:t>
            </a:r>
          </a:p>
          <a:p>
            <a:pPr marL="285750" lvl="0" indent="-285750" algn="r" rtl="1">
              <a:buFont typeface="Arial" panose="020B0604020202020204" pitchFamily="34" charset="0"/>
              <a:buChar char="•"/>
            </a:pPr>
            <a:r>
              <a:rPr lang="ar-DZ" b="0" dirty="0">
                <a:latin typeface="Times New Roman" panose="02020603050405020304" pitchFamily="18" charset="0"/>
                <a:cs typeface="Times New Roman" panose="02020603050405020304" pitchFamily="18" charset="0"/>
              </a:rPr>
              <a:t> تمكن من </a:t>
            </a:r>
            <a:r>
              <a:rPr lang="ar-DZ" dirty="0">
                <a:latin typeface="Times New Roman" panose="02020603050405020304" pitchFamily="18" charset="0"/>
                <a:cs typeface="Times New Roman" panose="02020603050405020304" pitchFamily="18" charset="0"/>
              </a:rPr>
              <a:t>السيطرة الاستبدادية</a:t>
            </a:r>
            <a:r>
              <a:rPr lang="ar-DZ" b="0" dirty="0">
                <a:latin typeface="Times New Roman" panose="02020603050405020304" pitchFamily="18" charset="0"/>
                <a:cs typeface="Times New Roman" panose="02020603050405020304" pitchFamily="18" charset="0"/>
              </a:rPr>
              <a:t>.</a:t>
            </a:r>
          </a:p>
          <a:p>
            <a:pPr marL="285750" lvl="0" indent="-285750" algn="r" rtl="1">
              <a:buFont typeface="Arial" panose="020B0604020202020204" pitchFamily="34" charset="0"/>
              <a:buChar char="•"/>
            </a:pPr>
            <a:r>
              <a:rPr lang="ar-DZ" b="0" dirty="0">
                <a:latin typeface="Times New Roman" panose="02020603050405020304" pitchFamily="18" charset="0"/>
                <a:cs typeface="Times New Roman" panose="02020603050405020304" pitchFamily="18" charset="0"/>
              </a:rPr>
              <a:t> تستهدف العناصر المدنية بشكل غير متناسب</a:t>
            </a:r>
            <a:r>
              <a:rPr lang="en-US" b="0" dirty="0">
                <a:latin typeface="Times New Roman" panose="02020603050405020304" pitchFamily="18" charset="0"/>
                <a:cs typeface="Times New Roman" panose="02020603050405020304" pitchFamily="18" charset="0"/>
              </a:rPr>
              <a:t>.</a:t>
            </a:r>
            <a:endParaRPr lang="ar-DZ" b="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D9A923D0-5111-2D4F-87E0-F4D55793D54E}"/>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45</a:t>
            </a:fld>
            <a:endParaRPr lang="en-US" dirty="0"/>
          </a:p>
        </p:txBody>
      </p:sp>
    </p:spTree>
    <p:extLst>
      <p:ext uri="{BB962C8B-B14F-4D97-AF65-F5344CB8AC3E}">
        <p14:creationId xmlns:p14="http://schemas.microsoft.com/office/powerpoint/2010/main" val="3098464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ECB9-956B-FAEF-4A9B-742D6B894A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A71E74-FD4D-4AA9-E7F6-A518FD9FB3D3}"/>
              </a:ext>
            </a:extLst>
          </p:cNvPr>
          <p:cNvSpPr>
            <a:spLocks noGrp="1"/>
          </p:cNvSpPr>
          <p:nvPr>
            <p:ph type="title"/>
          </p:nvPr>
        </p:nvSpPr>
        <p:spPr>
          <a:xfrm>
            <a:off x="6105136" y="-1"/>
            <a:ext cx="5864360" cy="2148205"/>
          </a:xfrm>
        </p:spPr>
        <p:txBody>
          <a:bodyPr>
            <a:normAutofit fontScale="90000"/>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الاجتماعية</a:t>
            </a:r>
            <a:br>
              <a:rPr lang="en-US" sz="4800" b="1" dirty="0">
                <a:solidFill>
                  <a:schemeClr val="accent3">
                    <a:lumMod val="60000"/>
                    <a:lumOff val="40000"/>
                  </a:schemeClr>
                </a:solidFill>
                <a:latin typeface="Arial Rounded MT Bold" panose="020F0704030504030204" pitchFamily="34" charset="0"/>
              </a:rPr>
            </a:br>
            <a:r>
              <a:rPr lang="ar-DZ" sz="4000" dirty="0"/>
              <a:t>المراقبة و التجاوز على الخصوصية</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dirty="0">
                <a:solidFill>
                  <a:schemeClr val="accent6"/>
                </a:solidFill>
              </a:rPr>
              <a:t>استخدام أجهزة إنفاذ القانون لتقنية التعرف على الوجوه في (ديترويت)</a:t>
            </a:r>
            <a:endParaRPr lang="en-US" dirty="0">
              <a:solidFill>
                <a:schemeClr val="accent6"/>
              </a:solidFill>
            </a:endParaRPr>
          </a:p>
        </p:txBody>
      </p:sp>
      <p:sp>
        <p:nvSpPr>
          <p:cNvPr id="5" name="Content Placeholder 4">
            <a:extLst>
              <a:ext uri="{FF2B5EF4-FFF2-40B4-BE49-F238E27FC236}">
                <a16:creationId xmlns:a16="http://schemas.microsoft.com/office/drawing/2014/main" id="{61414DD1-9D42-3725-A76C-EE0C054EFEEF}"/>
              </a:ext>
            </a:extLst>
          </p:cNvPr>
          <p:cNvSpPr>
            <a:spLocks noGrp="1"/>
          </p:cNvSpPr>
          <p:nvPr>
            <p:ph idx="1"/>
          </p:nvPr>
        </p:nvSpPr>
        <p:spPr>
          <a:xfrm>
            <a:off x="6096000" y="2286635"/>
            <a:ext cx="5425440" cy="4434840"/>
          </a:xfrm>
        </p:spPr>
        <p:txBody>
          <a:bodyPr>
            <a:normAutofit fontScale="92500" lnSpcReduction="20000"/>
          </a:bodyPr>
          <a:lstStyle/>
          <a:p>
            <a:pPr marL="0" indent="0" algn="r" rtl="1">
              <a:buNone/>
            </a:pPr>
            <a:r>
              <a:rPr lang="ar-DZ" dirty="0">
                <a:solidFill>
                  <a:schemeClr val="accent3">
                    <a:lumMod val="60000"/>
                    <a:lumOff val="40000"/>
                  </a:schemeClr>
                </a:solidFill>
              </a:rPr>
              <a:t>النظام :</a:t>
            </a:r>
          </a:p>
          <a:p>
            <a:pPr marL="0" indent="0" algn="just" rtl="1">
              <a:lnSpc>
                <a:spcPct val="120000"/>
              </a:lnSpc>
              <a:buNone/>
            </a:pPr>
            <a:r>
              <a:rPr lang="ar-DZ" dirty="0"/>
              <a:t>استخدمت شرطة ديترويت تقنية التعرف على الوجوه في الوقت الفعلي لمراقبة الأماكن العامة باستخدام البث المباشر من مشروع "</a:t>
            </a:r>
            <a:r>
              <a:rPr lang="ar-DZ" b="1" dirty="0"/>
              <a:t>الضوء الأخضر</a:t>
            </a:r>
            <a:r>
              <a:rPr lang="ar-DZ" dirty="0"/>
              <a:t>"، وهو شبكة واسعة النطاق من كاميرات المراقبة المثبتة في محطات الوقود والمطاعم وتقاطعات الشوارع.</a:t>
            </a:r>
          </a:p>
          <a:p>
            <a:pPr marL="0" indent="0" algn="r" rtl="1">
              <a:buNone/>
            </a:pPr>
            <a:r>
              <a:rPr lang="ar-DZ" dirty="0">
                <a:solidFill>
                  <a:schemeClr val="accent3">
                    <a:lumMod val="60000"/>
                    <a:lumOff val="40000"/>
                  </a:schemeClr>
                </a:solidFill>
              </a:rPr>
              <a:t>المشكلة:</a:t>
            </a:r>
          </a:p>
          <a:p>
            <a:pPr marL="0" indent="0" algn="r" rtl="1">
              <a:lnSpc>
                <a:spcPct val="120000"/>
              </a:lnSpc>
              <a:buNone/>
            </a:pPr>
            <a:r>
              <a:rPr lang="ar-DZ" dirty="0"/>
              <a:t>أُلقي القبض على شخص يدعى روبرت ويليامز </a:t>
            </a:r>
            <a:r>
              <a:rPr lang="ar-DZ" dirty="0" err="1"/>
              <a:t>بالخطا</a:t>
            </a:r>
            <a:r>
              <a:rPr lang="ar-DZ" dirty="0"/>
              <a:t> في عام ٢٠٢٠ بعد أن عرّفه النظام  كمشتبه به او مجرم خطير.</a:t>
            </a:r>
          </a:p>
          <a:p>
            <a:pPr marL="0" indent="0" algn="r" rtl="1">
              <a:buNone/>
            </a:pPr>
            <a:r>
              <a:rPr lang="ar-DZ" dirty="0">
                <a:solidFill>
                  <a:schemeClr val="accent3">
                    <a:lumMod val="60000"/>
                    <a:lumOff val="40000"/>
                  </a:schemeClr>
                </a:solidFill>
              </a:rPr>
              <a:t> التأثير:</a:t>
            </a:r>
          </a:p>
          <a:p>
            <a:pPr marL="0" indent="0" algn="r" rtl="1">
              <a:buNone/>
            </a:pPr>
            <a:r>
              <a:rPr lang="ar-DZ" dirty="0"/>
              <a:t>خلق مناخ من الخوف والرقابة في الأماكن العامة.</a:t>
            </a:r>
          </a:p>
          <a:p>
            <a:pPr marL="0" indent="0" algn="r" rtl="1">
              <a:buNone/>
            </a:pPr>
            <a:r>
              <a:rPr lang="ar-DZ" dirty="0"/>
              <a:t>تآكل ثقة الجمهور بأجهزة إنفاذ القانون وأنظمة الذكاء الاصطناعي.</a:t>
            </a:r>
          </a:p>
          <a:p>
            <a:pPr marL="0" indent="0" algn="r" rtl="1">
              <a:buNone/>
            </a:pPr>
            <a:r>
              <a:rPr lang="ar-DZ" dirty="0">
                <a:solidFill>
                  <a:schemeClr val="accent3">
                    <a:lumMod val="60000"/>
                    <a:lumOff val="40000"/>
                  </a:schemeClr>
                </a:solidFill>
              </a:rPr>
              <a:t> الدرس المستفاد:</a:t>
            </a:r>
          </a:p>
          <a:p>
            <a:pPr marL="285750" indent="-285750" algn="r" rtl="1">
              <a:buFont typeface="Arial" panose="020B0604020202020204" pitchFamily="34" charset="0"/>
              <a:buChar char="•"/>
            </a:pPr>
            <a:r>
              <a:rPr lang="ar-DZ" dirty="0"/>
              <a:t>لا ينبغي نشر تقنية التعرف على الوجه دون معايير دقة صارمة وشفافية.</a:t>
            </a:r>
          </a:p>
          <a:p>
            <a:pPr marL="285750" indent="-285750" algn="r" rtl="1">
              <a:buFont typeface="Arial" panose="020B0604020202020204" pitchFamily="34" charset="0"/>
              <a:buChar char="•"/>
            </a:pPr>
            <a:r>
              <a:rPr lang="ar-DZ" dirty="0"/>
              <a:t>يجب وضع أطر حوكمة قوية للإشراف على استخدام أجهزة إنفاذ القانون للذكاء الاصطناعي.</a:t>
            </a:r>
            <a:endParaRPr lang="en-US" sz="1800" dirty="0"/>
          </a:p>
        </p:txBody>
      </p:sp>
      <p:pic>
        <p:nvPicPr>
          <p:cNvPr id="7" name="Picture Placeholder 6">
            <a:extLst>
              <a:ext uri="{FF2B5EF4-FFF2-40B4-BE49-F238E27FC236}">
                <a16:creationId xmlns:a16="http://schemas.microsoft.com/office/drawing/2014/main" id="{EEE4E744-64EE-B932-418F-E93D12D02B5B}"/>
              </a:ext>
            </a:extLst>
          </p:cNvPr>
          <p:cNvPicPr>
            <a:picLocks noGrp="1" noChangeAspect="1"/>
          </p:cNvPicPr>
          <p:nvPr>
            <p:ph type="pic" sz="quarter" idx="13"/>
          </p:nvPr>
        </p:nvPicPr>
        <p:blipFill>
          <a:blip r:embed="rId2"/>
          <a:srcRect l="9049" r="9049"/>
          <a:stretch/>
        </p:blipFill>
        <p:spPr>
          <a:xfrm>
            <a:off x="0" y="-82296"/>
            <a:ext cx="6105136" cy="4191000"/>
          </a:xfrm>
        </p:spPr>
      </p:pic>
      <p:pic>
        <p:nvPicPr>
          <p:cNvPr id="9" name="Picture Placeholder 8">
            <a:extLst>
              <a:ext uri="{FF2B5EF4-FFF2-40B4-BE49-F238E27FC236}">
                <a16:creationId xmlns:a16="http://schemas.microsoft.com/office/drawing/2014/main" id="{A26E5E6B-2059-5F86-FB0B-E42F55B2CD78}"/>
              </a:ext>
            </a:extLst>
          </p:cNvPr>
          <p:cNvPicPr>
            <a:picLocks noGrp="1" noChangeAspect="1"/>
          </p:cNvPicPr>
          <p:nvPr>
            <p:ph type="pic" sz="quarter" idx="14"/>
          </p:nvPr>
        </p:nvPicPr>
        <p:blipFill>
          <a:blip r:embed="rId3"/>
          <a:srcRect t="5081" b="5081"/>
          <a:stretch/>
        </p:blipFill>
        <p:spPr/>
      </p:pic>
      <p:sp>
        <p:nvSpPr>
          <p:cNvPr id="11" name="Slide Number Placeholder 10">
            <a:extLst>
              <a:ext uri="{FF2B5EF4-FFF2-40B4-BE49-F238E27FC236}">
                <a16:creationId xmlns:a16="http://schemas.microsoft.com/office/drawing/2014/main" id="{82739F21-B9D9-0BA0-536D-49A89B96CC67}"/>
              </a:ext>
            </a:extLst>
          </p:cNvPr>
          <p:cNvSpPr>
            <a:spLocks noGrp="1"/>
          </p:cNvSpPr>
          <p:nvPr>
            <p:ph type="sldNum" sz="quarter" idx="12"/>
          </p:nvPr>
        </p:nvSpPr>
        <p:spPr/>
        <p:txBody>
          <a:bodyPr/>
          <a:lstStyle/>
          <a:p>
            <a:fld id="{B9713C8C-8E70-45D5-AE59-23E60168254E}" type="slidenum">
              <a:rPr lang="en-US" smtClean="0"/>
              <a:t>46</a:t>
            </a:fld>
            <a:endParaRPr lang="en-US" dirty="0"/>
          </a:p>
        </p:txBody>
      </p:sp>
    </p:spTree>
    <p:extLst>
      <p:ext uri="{BB962C8B-B14F-4D97-AF65-F5344CB8AC3E}">
        <p14:creationId xmlns:p14="http://schemas.microsoft.com/office/powerpoint/2010/main" val="4056557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D254-0725-69E0-1C7E-FEB97A683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21CC9-762F-6E53-6305-FE2E7E10081A}"/>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E4F5F02C-6A4B-C5FF-1982-30A2D0BB20CF}"/>
              </a:ext>
            </a:extLst>
          </p:cNvPr>
          <p:cNvSpPr>
            <a:spLocks noGrp="1"/>
          </p:cNvSpPr>
          <p:nvPr>
            <p:ph sz="quarter" idx="16"/>
          </p:nvPr>
        </p:nvSpPr>
        <p:spPr>
          <a:xfrm>
            <a:off x="896113" y="896110"/>
            <a:ext cx="9756648" cy="5802295"/>
          </a:xfrm>
        </p:spPr>
        <p:txBody>
          <a:bodyPr>
            <a:normAutofit/>
          </a:bodyPr>
          <a:lstStyle/>
          <a:p>
            <a:pPr lvl="1" algn="ctr" rtl="1"/>
            <a:r>
              <a:rPr lang="ar-DZ" sz="3600" b="1" dirty="0">
                <a:solidFill>
                  <a:schemeClr val="accent3">
                    <a:lumMod val="60000"/>
                    <a:lumOff val="40000"/>
                  </a:schemeClr>
                </a:solidFill>
                <a:latin typeface="Arial Rounded MT Bold" panose="020F0704030504030204" pitchFamily="34" charset="0"/>
              </a:rPr>
              <a:t>المخاطر الاجتماعية</a:t>
            </a:r>
            <a:endParaRPr lang="en-US" sz="3600" b="1" dirty="0">
              <a:solidFill>
                <a:schemeClr val="accent3">
                  <a:lumMod val="60000"/>
                  <a:lumOff val="40000"/>
                </a:schemeClr>
              </a:solidFill>
              <a:latin typeface="Arial Rounded MT Bold" panose="020F0704030504030204" pitchFamily="34" charset="0"/>
            </a:endParaRPr>
          </a:p>
          <a:p>
            <a:pPr lvl="0" algn="ctr"/>
            <a:r>
              <a:rPr lang="ar-DZ" sz="2800" dirty="0"/>
              <a:t>الاستقطاب في مواقع التواصل الاجتماعي</a:t>
            </a:r>
            <a:endParaRPr lang="en-US" sz="2800" dirty="0"/>
          </a:p>
          <a:p>
            <a:pPr marL="285750" lvl="0" indent="-285750" algn="just" rtl="1">
              <a:buFont typeface="Arial" panose="020B0604020202020204" pitchFamily="34" charset="0"/>
              <a:buChar char="•"/>
            </a:pPr>
            <a:r>
              <a:rPr lang="ar-DZ" sz="2000" b="0" dirty="0">
                <a:latin typeface="Times New Roman" panose="02020603050405020304" pitchFamily="18" charset="0"/>
                <a:cs typeface="Times New Roman" panose="02020603050405020304" pitchFamily="18" charset="0"/>
              </a:rPr>
              <a:t>تقوم خوارزميات الذكاء الاصطناعي التي تستخدمها منصات مثل </a:t>
            </a:r>
            <a:r>
              <a:rPr lang="ar-DZ" sz="2000" dirty="0">
                <a:latin typeface="Times New Roman" panose="02020603050405020304" pitchFamily="18" charset="0"/>
                <a:cs typeface="Times New Roman" panose="02020603050405020304" pitchFamily="18" charset="0"/>
              </a:rPr>
              <a:t>يوتيوب وفيسبوك وتيك توك وتويتر </a:t>
            </a:r>
            <a:r>
              <a:rPr lang="ar-DZ" sz="2000" b="0" dirty="0">
                <a:latin typeface="Times New Roman" panose="02020603050405020304" pitchFamily="18" charset="0"/>
                <a:cs typeface="Times New Roman" panose="02020603050405020304" pitchFamily="18" charset="0"/>
              </a:rPr>
              <a:t>أن تعمل بشكل </a:t>
            </a:r>
            <a:r>
              <a:rPr lang="ar-DZ" sz="2000" dirty="0">
                <a:latin typeface="Times New Roman" panose="02020603050405020304" pitchFamily="18" charset="0"/>
                <a:cs typeface="Times New Roman" panose="02020603050405020304" pitchFamily="18" charset="0"/>
              </a:rPr>
              <a:t>غير مقصود او مقصود </a:t>
            </a:r>
            <a:r>
              <a:rPr lang="ar-DZ" sz="2000" b="0" dirty="0">
                <a:latin typeface="Times New Roman" panose="02020603050405020304" pitchFamily="18" charset="0"/>
                <a:cs typeface="Times New Roman" panose="02020603050405020304" pitchFamily="18" charset="0"/>
              </a:rPr>
              <a:t>على </a:t>
            </a:r>
            <a:r>
              <a:rPr lang="ar-DZ" sz="2000" dirty="0">
                <a:latin typeface="Times New Roman" panose="02020603050405020304" pitchFamily="18" charset="0"/>
                <a:cs typeface="Times New Roman" panose="02020603050405020304" pitchFamily="18" charset="0"/>
              </a:rPr>
              <a:t>تضخيم المحتوى المتطرف أو المتحيز أو المشحون عاطفياً بمرور الوقت.</a:t>
            </a:r>
          </a:p>
          <a:p>
            <a:pPr marL="285750" lvl="0" indent="-285750" algn="just" rtl="1">
              <a:buFont typeface="Arial" panose="020B0604020202020204" pitchFamily="34" charset="0"/>
              <a:buChar char="•"/>
            </a:pPr>
            <a:r>
              <a:rPr lang="ar-DZ" sz="2000" b="0" dirty="0">
                <a:latin typeface="Times New Roman" panose="02020603050405020304" pitchFamily="18" charset="0"/>
                <a:cs typeface="Times New Roman" panose="02020603050405020304" pitchFamily="18" charset="0"/>
              </a:rPr>
              <a:t>يؤدي بالمستخدمين إلى </a:t>
            </a:r>
            <a:r>
              <a:rPr lang="ar-DZ" sz="2000" dirty="0">
                <a:latin typeface="Times New Roman" panose="02020603050405020304" pitchFamily="18" charset="0"/>
                <a:cs typeface="Times New Roman" panose="02020603050405020304" pitchFamily="18" charset="0"/>
              </a:rPr>
              <a:t>وجهات نظر عام </a:t>
            </a:r>
            <a:r>
              <a:rPr lang="ar-DZ" sz="2000" b="0" dirty="0">
                <a:latin typeface="Times New Roman" panose="02020603050405020304" pitchFamily="18" charset="0"/>
                <a:cs typeface="Times New Roman" panose="02020603050405020304" pitchFamily="18" charset="0"/>
              </a:rPr>
              <a:t>أكثر استقطاباً أو حتى معتقدات متطرفة </a:t>
            </a:r>
            <a:r>
              <a:rPr lang="ar-DZ" sz="2000" b="0" dirty="0"/>
              <a:t>مع مرور الوقت، وينهار الحوار العام المشترك</a:t>
            </a:r>
            <a:r>
              <a:rPr lang="ar-DZ" sz="2000" b="0" dirty="0">
                <a:latin typeface="Times New Roman" panose="02020603050405020304" pitchFamily="18" charset="0"/>
                <a:cs typeface="Times New Roman" panose="02020603050405020304" pitchFamily="18" charset="0"/>
              </a:rPr>
              <a:t>,</a:t>
            </a:r>
            <a:r>
              <a:rPr lang="ar-DZ" sz="2000" dirty="0"/>
              <a:t> يُسمى هذا أحيانا "</a:t>
            </a:r>
            <a:r>
              <a:rPr lang="ar-DZ" sz="2000" dirty="0" err="1"/>
              <a:t>تاثير</a:t>
            </a:r>
            <a:r>
              <a:rPr lang="ar-DZ" sz="2000" dirty="0"/>
              <a:t> جحر الأرنب".</a:t>
            </a:r>
            <a:endParaRPr lang="ar-DZ" sz="2000" b="0" dirty="0">
              <a:latin typeface="Times New Roman" panose="02020603050405020304" pitchFamily="18" charset="0"/>
              <a:cs typeface="Times New Roman" panose="02020603050405020304" pitchFamily="18" charset="0"/>
            </a:endParaRPr>
          </a:p>
          <a:p>
            <a:pPr lvl="0" algn="just" rtl="1"/>
            <a:r>
              <a:rPr lang="ar-DZ" sz="2000" dirty="0">
                <a:solidFill>
                  <a:schemeClr val="accent2">
                    <a:lumMod val="60000"/>
                    <a:lumOff val="40000"/>
                  </a:schemeClr>
                </a:solidFill>
              </a:rPr>
              <a:t>صممت أنظمة التوصية </a:t>
            </a:r>
            <a:r>
              <a:rPr lang="en-US" sz="2000" dirty="0">
                <a:solidFill>
                  <a:schemeClr val="accent2">
                    <a:lumMod val="60000"/>
                    <a:lumOff val="40000"/>
                  </a:schemeClr>
                </a:solidFill>
              </a:rPr>
              <a:t>Recommendation Systems </a:t>
            </a:r>
            <a:r>
              <a:rPr lang="ar-DZ" sz="2000" dirty="0">
                <a:solidFill>
                  <a:schemeClr val="accent2">
                    <a:lumMod val="60000"/>
                    <a:lumOff val="40000"/>
                  </a:schemeClr>
                </a:solidFill>
              </a:rPr>
              <a:t> بالذكاء الاصطناعي لتحقيق ما يلي:</a:t>
            </a:r>
          </a:p>
          <a:p>
            <a:pPr marL="342900" lvl="0" indent="-342900" algn="just" rtl="1">
              <a:buFont typeface="Arial" panose="020B0604020202020204" pitchFamily="34" charset="0"/>
              <a:buChar char="•"/>
            </a:pPr>
            <a:r>
              <a:rPr lang="ar-DZ" sz="2000" b="0" dirty="0"/>
              <a:t> تعظيم التفاعل (النقرات، المشاهدات، </a:t>
            </a:r>
            <a:r>
              <a:rPr lang="ar-DZ" sz="2000" b="0" dirty="0" err="1"/>
              <a:t>الإعجابات</a:t>
            </a:r>
            <a:r>
              <a:rPr lang="ar-DZ" sz="2000" b="0" dirty="0"/>
              <a:t>، المشاركات). </a:t>
            </a:r>
          </a:p>
          <a:p>
            <a:pPr marL="342900" lvl="0" indent="-342900" algn="just" rtl="1">
              <a:buFont typeface="Arial" panose="020B0604020202020204" pitchFamily="34" charset="0"/>
              <a:buChar char="•"/>
            </a:pPr>
            <a:r>
              <a:rPr lang="ar-DZ" sz="2000" b="0" dirty="0"/>
              <a:t>استخدام سلوكك السابق لاقتراح المحتوى الذي يُرجّح تفاعلك معه.</a:t>
            </a:r>
          </a:p>
          <a:p>
            <a:pPr marL="342900" lvl="0" indent="-342900" algn="just" rtl="1">
              <a:buFont typeface="Arial" panose="020B0604020202020204" pitchFamily="34" charset="0"/>
              <a:buChar char="•"/>
            </a:pPr>
            <a:r>
              <a:rPr lang="ar-DZ" sz="2000" b="0" dirty="0"/>
              <a:t>غالبا ما تقوم هذه الأنظمة بما يلي: </a:t>
            </a:r>
          </a:p>
          <a:p>
            <a:pPr marL="342900" lvl="0" indent="-342900" algn="just" rtl="1">
              <a:buFont typeface="Arial" panose="020B0604020202020204" pitchFamily="34" charset="0"/>
              <a:buChar char="•"/>
            </a:pPr>
            <a:r>
              <a:rPr lang="ar-DZ" sz="2000" b="0" dirty="0"/>
              <a:t>الترويج للمحتوى المُثير للعواطف أو المثير للجدل، لأنه يجذب المزيد من التفاعلات. </a:t>
            </a:r>
          </a:p>
        </p:txBody>
      </p:sp>
      <p:sp>
        <p:nvSpPr>
          <p:cNvPr id="6" name="Slide Number Placeholder 5">
            <a:extLst>
              <a:ext uri="{FF2B5EF4-FFF2-40B4-BE49-F238E27FC236}">
                <a16:creationId xmlns:a16="http://schemas.microsoft.com/office/drawing/2014/main" id="{E348C65C-7C5B-C495-1DF0-DA442474F958}"/>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47</a:t>
            </a:fld>
            <a:endParaRPr lang="en-US" dirty="0"/>
          </a:p>
        </p:txBody>
      </p:sp>
    </p:spTree>
    <p:extLst>
      <p:ext uri="{BB962C8B-B14F-4D97-AF65-F5344CB8AC3E}">
        <p14:creationId xmlns:p14="http://schemas.microsoft.com/office/powerpoint/2010/main" val="385364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DD56C-49E9-6C39-F509-5AD30B191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99868-4ECF-3E59-A5A2-B1D740CD907D}"/>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6" name="Slide Number Placeholder 5">
            <a:extLst>
              <a:ext uri="{FF2B5EF4-FFF2-40B4-BE49-F238E27FC236}">
                <a16:creationId xmlns:a16="http://schemas.microsoft.com/office/drawing/2014/main" id="{D2C79406-25AB-9521-2228-2A77F008E4EE}"/>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48</a:t>
            </a:fld>
            <a:endParaRPr lang="en-US" dirty="0"/>
          </a:p>
        </p:txBody>
      </p:sp>
      <p:pic>
        <p:nvPicPr>
          <p:cNvPr id="8" name="Picture 7">
            <a:extLst>
              <a:ext uri="{FF2B5EF4-FFF2-40B4-BE49-F238E27FC236}">
                <a16:creationId xmlns:a16="http://schemas.microsoft.com/office/drawing/2014/main" id="{9EB521C6-9B1D-7D69-EFD2-E102373F66A4}"/>
              </a:ext>
            </a:extLst>
          </p:cNvPr>
          <p:cNvPicPr>
            <a:picLocks noChangeAspect="1"/>
          </p:cNvPicPr>
          <p:nvPr/>
        </p:nvPicPr>
        <p:blipFill>
          <a:blip r:embed="rId2"/>
          <a:stretch>
            <a:fillRect/>
          </a:stretch>
        </p:blipFill>
        <p:spPr>
          <a:xfrm>
            <a:off x="88613" y="841248"/>
            <a:ext cx="5808677" cy="3502152"/>
          </a:xfrm>
          <a:prstGeom prst="rect">
            <a:avLst/>
          </a:prstGeom>
        </p:spPr>
      </p:pic>
      <p:pic>
        <p:nvPicPr>
          <p:cNvPr id="10" name="Picture 9">
            <a:extLst>
              <a:ext uri="{FF2B5EF4-FFF2-40B4-BE49-F238E27FC236}">
                <a16:creationId xmlns:a16="http://schemas.microsoft.com/office/drawing/2014/main" id="{E534F42F-6BD3-98EA-427B-6505D1065D84}"/>
              </a:ext>
            </a:extLst>
          </p:cNvPr>
          <p:cNvPicPr>
            <a:picLocks noChangeAspect="1"/>
          </p:cNvPicPr>
          <p:nvPr/>
        </p:nvPicPr>
        <p:blipFill>
          <a:blip r:embed="rId3"/>
          <a:stretch>
            <a:fillRect/>
          </a:stretch>
        </p:blipFill>
        <p:spPr>
          <a:xfrm>
            <a:off x="5253228" y="3696845"/>
            <a:ext cx="6938772" cy="3161155"/>
          </a:xfrm>
          <a:prstGeom prst="rect">
            <a:avLst/>
          </a:prstGeom>
        </p:spPr>
      </p:pic>
      <p:sp>
        <p:nvSpPr>
          <p:cNvPr id="12" name="TextBox 11">
            <a:extLst>
              <a:ext uri="{FF2B5EF4-FFF2-40B4-BE49-F238E27FC236}">
                <a16:creationId xmlns:a16="http://schemas.microsoft.com/office/drawing/2014/main" id="{2444092F-840D-EE58-5ECD-7CECFC06FC4E}"/>
              </a:ext>
            </a:extLst>
          </p:cNvPr>
          <p:cNvSpPr txBox="1"/>
          <p:nvPr/>
        </p:nvSpPr>
        <p:spPr>
          <a:xfrm>
            <a:off x="3840480" y="647832"/>
            <a:ext cx="4041648" cy="523220"/>
          </a:xfrm>
          <a:prstGeom prst="rect">
            <a:avLst/>
          </a:prstGeom>
          <a:noFill/>
        </p:spPr>
        <p:txBody>
          <a:bodyPr wrap="square">
            <a:spAutoFit/>
          </a:bodyPr>
          <a:lstStyle/>
          <a:p>
            <a:r>
              <a:rPr lang="en-US" sz="2800" dirty="0"/>
              <a:t>Recommendation Systems </a:t>
            </a:r>
          </a:p>
        </p:txBody>
      </p:sp>
    </p:spTree>
    <p:extLst>
      <p:ext uri="{BB962C8B-B14F-4D97-AF65-F5344CB8AC3E}">
        <p14:creationId xmlns:p14="http://schemas.microsoft.com/office/powerpoint/2010/main" val="50450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FE38-8C78-7A4E-21CF-32BF77F4DB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2C1753-845E-11CD-7F1D-54D6A4495C24}"/>
              </a:ext>
            </a:extLst>
          </p:cNvPr>
          <p:cNvSpPr>
            <a:spLocks noGrp="1"/>
          </p:cNvSpPr>
          <p:nvPr>
            <p:ph type="title"/>
          </p:nvPr>
        </p:nvSpPr>
        <p:spPr>
          <a:xfrm>
            <a:off x="6105136" y="69215"/>
            <a:ext cx="5864360" cy="2148205"/>
          </a:xfrm>
        </p:spPr>
        <p:txBody>
          <a:bodyPr>
            <a:normAutofit/>
          </a:bodyPr>
          <a:lstStyle/>
          <a:p>
            <a:pPr lvl="1" algn="ctr" rtl="1"/>
            <a:r>
              <a:rPr lang="ar-DZ" sz="4800" b="1" dirty="0">
                <a:solidFill>
                  <a:schemeClr val="accent3">
                    <a:lumMod val="60000"/>
                    <a:lumOff val="40000"/>
                  </a:schemeClr>
                </a:solidFill>
                <a:latin typeface="Arial Rounded MT Bold" panose="020F0704030504030204" pitchFamily="34" charset="0"/>
              </a:rPr>
              <a:t>المخاطر الاجتماعية  </a:t>
            </a:r>
            <a:br>
              <a:rPr lang="en-US" sz="4800" b="1" dirty="0">
                <a:solidFill>
                  <a:schemeClr val="accent3">
                    <a:lumMod val="60000"/>
                    <a:lumOff val="40000"/>
                  </a:schemeClr>
                </a:solidFill>
                <a:latin typeface="Arial Rounded MT Bold" panose="020F0704030504030204" pitchFamily="34" charset="0"/>
              </a:rPr>
            </a:br>
            <a:r>
              <a:rPr lang="ar-DZ" sz="4000" dirty="0"/>
              <a:t>الاستقطاب في مواقع التواصل</a:t>
            </a:r>
            <a:br>
              <a:rPr lang="ar-DZ" sz="4000" b="1" dirty="0">
                <a:latin typeface="Arial Rounded MT Bold" panose="020F0704030504030204" pitchFamily="34" charset="0"/>
              </a:rPr>
            </a:br>
            <a:r>
              <a:rPr lang="ar-DZ" b="1" dirty="0">
                <a:latin typeface="Arial Rounded MT Bold" panose="020F0704030504030204" pitchFamily="34" charset="0"/>
              </a:rPr>
              <a:t>دراسة حالة</a:t>
            </a:r>
            <a:br>
              <a:rPr lang="ar-DZ" b="1" dirty="0">
                <a:latin typeface="Arial Rounded MT Bold" panose="020F0704030504030204" pitchFamily="34" charset="0"/>
              </a:rPr>
            </a:br>
            <a:r>
              <a:rPr lang="ar-DZ" b="1" dirty="0">
                <a:solidFill>
                  <a:schemeClr val="accent6"/>
                </a:solidFill>
                <a:latin typeface="Arial Rounded MT Bold" panose="020F0704030504030204" pitchFamily="34" charset="0"/>
              </a:rPr>
              <a:t>نظام التوصيات في يوتيوب</a:t>
            </a:r>
            <a:endParaRPr lang="en-US" b="1" dirty="0">
              <a:solidFill>
                <a:schemeClr val="accent6"/>
              </a:solidFill>
            </a:endParaRPr>
          </a:p>
        </p:txBody>
      </p:sp>
      <p:sp>
        <p:nvSpPr>
          <p:cNvPr id="5" name="Content Placeholder 4">
            <a:extLst>
              <a:ext uri="{FF2B5EF4-FFF2-40B4-BE49-F238E27FC236}">
                <a16:creationId xmlns:a16="http://schemas.microsoft.com/office/drawing/2014/main" id="{7FB6A35A-FBAC-9DDB-4678-22011B599BC8}"/>
              </a:ext>
            </a:extLst>
          </p:cNvPr>
          <p:cNvSpPr>
            <a:spLocks noGrp="1"/>
          </p:cNvSpPr>
          <p:nvPr>
            <p:ph idx="1"/>
          </p:nvPr>
        </p:nvSpPr>
        <p:spPr>
          <a:xfrm>
            <a:off x="6096000" y="2286635"/>
            <a:ext cx="5425440" cy="4434840"/>
          </a:xfrm>
        </p:spPr>
        <p:txBody>
          <a:bodyPr>
            <a:normAutofit lnSpcReduction="10000"/>
          </a:bodyPr>
          <a:lstStyle/>
          <a:p>
            <a:pPr marL="0" indent="0" algn="r" rtl="1">
              <a:buNone/>
            </a:pPr>
            <a:r>
              <a:rPr lang="ar-DZ" dirty="0">
                <a:solidFill>
                  <a:schemeClr val="accent3">
                    <a:lumMod val="60000"/>
                    <a:lumOff val="40000"/>
                  </a:schemeClr>
                </a:solidFill>
              </a:rPr>
              <a:t>النظام :</a:t>
            </a:r>
          </a:p>
          <a:p>
            <a:pPr marL="0" indent="0" algn="r" rtl="1">
              <a:buNone/>
            </a:pPr>
            <a:r>
              <a:rPr lang="ar-DZ" dirty="0"/>
              <a:t>أجرت دراسة عام ٢٠١٨، أجراها عالم البيانات (مهندس سابق في يوتيوب) وباحثون من مؤسسة موزيلا، تحقيقا في نظام توصيات يوتيوب.</a:t>
            </a:r>
            <a:endParaRPr lang="ar-DZ" dirty="0">
              <a:solidFill>
                <a:schemeClr val="accent3">
                  <a:lumMod val="60000"/>
                  <a:lumOff val="40000"/>
                </a:schemeClr>
              </a:solidFill>
            </a:endParaRPr>
          </a:p>
          <a:p>
            <a:pPr marL="0" indent="0" algn="r" rtl="1">
              <a:buNone/>
            </a:pPr>
            <a:r>
              <a:rPr lang="ar-DZ" dirty="0">
                <a:solidFill>
                  <a:schemeClr val="accent3">
                    <a:lumMod val="60000"/>
                    <a:lumOff val="40000"/>
                  </a:schemeClr>
                </a:solidFill>
              </a:rPr>
              <a:t>المشكلة:</a:t>
            </a:r>
          </a:p>
          <a:p>
            <a:pPr marL="0" indent="0" algn="r" rtl="1">
              <a:lnSpc>
                <a:spcPct val="120000"/>
              </a:lnSpc>
              <a:buNone/>
            </a:pPr>
            <a:r>
              <a:rPr lang="ar-DZ" dirty="0"/>
              <a:t>عرض على المستخدمين الذين يبحثون عن مواضيع سياسية مثل "الانتخابات " أو "الهجرة" محتوى متطرفا بشكل متزايد، بما في ذلك نظريات المؤامرة، وتعليقات عنصرية، أو المعلومات المضللة. </a:t>
            </a:r>
          </a:p>
          <a:p>
            <a:pPr marL="0" indent="0" algn="r" rtl="1">
              <a:lnSpc>
                <a:spcPct val="120000"/>
              </a:lnSpc>
              <a:buNone/>
            </a:pPr>
            <a:r>
              <a:rPr lang="ar-DZ" dirty="0">
                <a:solidFill>
                  <a:schemeClr val="accent3">
                    <a:lumMod val="60000"/>
                    <a:lumOff val="40000"/>
                  </a:schemeClr>
                </a:solidFill>
              </a:rPr>
              <a:t>التأثير:</a:t>
            </a:r>
          </a:p>
          <a:p>
            <a:pPr marL="0" indent="0" algn="r" rtl="1">
              <a:buNone/>
            </a:pPr>
            <a:r>
              <a:rPr lang="ar-DZ" dirty="0"/>
              <a:t>ادت التقارير أن العديد من الشباب قد تطرفوا ، ما أدى في النهاية إلى انخراطهم في خطاب الكراهية والعنف السياسي .</a:t>
            </a:r>
          </a:p>
          <a:p>
            <a:pPr marL="0" indent="0" algn="r" rtl="1">
              <a:buNone/>
            </a:pPr>
            <a:r>
              <a:rPr lang="ar-DZ" dirty="0">
                <a:solidFill>
                  <a:schemeClr val="accent3">
                    <a:lumMod val="60000"/>
                    <a:lumOff val="40000"/>
                  </a:schemeClr>
                </a:solidFill>
              </a:rPr>
              <a:t>الدرس المستفاد:</a:t>
            </a:r>
          </a:p>
          <a:p>
            <a:pPr algn="r" rtl="1"/>
            <a:r>
              <a:rPr lang="ar-DZ" dirty="0"/>
              <a:t>يجب تدقيق محركات التوصية بحثا عن أي تحيز أيديولوجي، وتعديلها لإعطاء الأولوية للدقة والتنوع والسياق.</a:t>
            </a:r>
            <a:endParaRPr lang="en-US" sz="1800" dirty="0"/>
          </a:p>
        </p:txBody>
      </p:sp>
      <p:pic>
        <p:nvPicPr>
          <p:cNvPr id="7" name="Picture Placeholder 6">
            <a:extLst>
              <a:ext uri="{FF2B5EF4-FFF2-40B4-BE49-F238E27FC236}">
                <a16:creationId xmlns:a16="http://schemas.microsoft.com/office/drawing/2014/main" id="{E3147179-B1F7-5B3B-6E17-2717D17A623C}"/>
              </a:ext>
            </a:extLst>
          </p:cNvPr>
          <p:cNvPicPr>
            <a:picLocks noGrp="1" noChangeAspect="1"/>
          </p:cNvPicPr>
          <p:nvPr>
            <p:ph type="pic" sz="quarter" idx="13"/>
          </p:nvPr>
        </p:nvPicPr>
        <p:blipFill>
          <a:blip r:embed="rId2"/>
          <a:srcRect l="4406" t="12732" r="-14516" b="-25822"/>
          <a:stretch/>
        </p:blipFill>
        <p:spPr>
          <a:xfrm>
            <a:off x="0" y="0"/>
            <a:ext cx="6236208" cy="4304418"/>
          </a:xfrm>
        </p:spPr>
      </p:pic>
      <p:pic>
        <p:nvPicPr>
          <p:cNvPr id="9" name="Picture Placeholder 8">
            <a:extLst>
              <a:ext uri="{FF2B5EF4-FFF2-40B4-BE49-F238E27FC236}">
                <a16:creationId xmlns:a16="http://schemas.microsoft.com/office/drawing/2014/main" id="{EE69F640-C106-43F5-0355-F9D1A81C6055}"/>
              </a:ext>
            </a:extLst>
          </p:cNvPr>
          <p:cNvPicPr>
            <a:picLocks noGrp="1" noChangeAspect="1"/>
          </p:cNvPicPr>
          <p:nvPr>
            <p:ph type="pic" sz="quarter" idx="14"/>
          </p:nvPr>
        </p:nvPicPr>
        <p:blipFill>
          <a:blip r:embed="rId3"/>
          <a:srcRect t="14626" b="14626"/>
          <a:stretch/>
        </p:blipFill>
        <p:spPr>
          <a:xfrm>
            <a:off x="0" y="4304418"/>
            <a:ext cx="5414116" cy="2553582"/>
          </a:xfrm>
        </p:spPr>
      </p:pic>
      <p:sp>
        <p:nvSpPr>
          <p:cNvPr id="11" name="Slide Number Placeholder 10">
            <a:extLst>
              <a:ext uri="{FF2B5EF4-FFF2-40B4-BE49-F238E27FC236}">
                <a16:creationId xmlns:a16="http://schemas.microsoft.com/office/drawing/2014/main" id="{5CB04E6F-CB4B-801F-9648-7E94779A5755}"/>
              </a:ext>
            </a:extLst>
          </p:cNvPr>
          <p:cNvSpPr>
            <a:spLocks noGrp="1"/>
          </p:cNvSpPr>
          <p:nvPr>
            <p:ph type="sldNum" sz="quarter" idx="12"/>
          </p:nvPr>
        </p:nvSpPr>
        <p:spPr/>
        <p:txBody>
          <a:bodyPr/>
          <a:lstStyle/>
          <a:p>
            <a:fld id="{B9713C8C-8E70-45D5-AE59-23E60168254E}" type="slidenum">
              <a:rPr lang="en-US" smtClean="0"/>
              <a:t>49</a:t>
            </a:fld>
            <a:endParaRPr lang="en-US" dirty="0"/>
          </a:p>
        </p:txBody>
      </p:sp>
    </p:spTree>
    <p:extLst>
      <p:ext uri="{BB962C8B-B14F-4D97-AF65-F5344CB8AC3E}">
        <p14:creationId xmlns:p14="http://schemas.microsoft.com/office/powerpoint/2010/main" val="389635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02636-9333-4ACD-A3F7-D8FEF808A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048CA-BFEB-EAF4-DAD8-6B9583C5D710}"/>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02DF95E6-BC7F-FD11-37B5-15D07C6CFF1C}"/>
              </a:ext>
            </a:extLst>
          </p:cNvPr>
          <p:cNvSpPr>
            <a:spLocks noGrp="1"/>
          </p:cNvSpPr>
          <p:nvPr>
            <p:ph sz="quarter" idx="16"/>
          </p:nvPr>
        </p:nvSpPr>
        <p:spPr>
          <a:xfrm>
            <a:off x="-1" y="639655"/>
            <a:ext cx="10396153" cy="6044184"/>
          </a:xfrm>
        </p:spPr>
        <p:txBody>
          <a:bodyPr>
            <a:normAutofit/>
          </a:bodyPr>
          <a:lstStyle/>
          <a:p>
            <a:pPr lvl="1" algn="ctr" rtl="1"/>
            <a:r>
              <a:rPr lang="ar-DZ" sz="2800" b="1" dirty="0">
                <a:latin typeface="Arial Rounded MT Bold" panose="020F0704030504030204" pitchFamily="34" charset="0"/>
              </a:rPr>
              <a:t>أوجه التشابه بين الذكاء الاصطناعي والذكاء البشري</a:t>
            </a:r>
            <a:endParaRPr lang="en-US" sz="2800"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9627EBF9-56B6-452F-8E24-1E16245ED750}"/>
              </a:ext>
            </a:extLst>
          </p:cNvPr>
          <p:cNvSpPr>
            <a:spLocks noGrp="1"/>
          </p:cNvSpPr>
          <p:nvPr>
            <p:ph type="sldNum" sz="quarter" idx="19"/>
          </p:nvPr>
        </p:nvSpPr>
        <p:spPr/>
        <p:txBody>
          <a:bodyPr/>
          <a:lstStyle/>
          <a:p>
            <a:fld id="{294A09A9-5501-47C1-A89A-A340965A2BE2}" type="slidenum">
              <a:rPr lang="en-US" smtClean="0"/>
              <a:pPr/>
              <a:t>5</a:t>
            </a:fld>
            <a:endParaRPr lang="en-US" dirty="0"/>
          </a:p>
        </p:txBody>
      </p:sp>
      <p:grpSp>
        <p:nvGrpSpPr>
          <p:cNvPr id="53" name="Group 52">
            <a:extLst>
              <a:ext uri="{FF2B5EF4-FFF2-40B4-BE49-F238E27FC236}">
                <a16:creationId xmlns:a16="http://schemas.microsoft.com/office/drawing/2014/main" id="{2B88523C-D7E2-546B-6B69-518A718AA053}"/>
              </a:ext>
            </a:extLst>
          </p:cNvPr>
          <p:cNvGrpSpPr/>
          <p:nvPr/>
        </p:nvGrpSpPr>
        <p:grpSpPr>
          <a:xfrm>
            <a:off x="949279" y="1320288"/>
            <a:ext cx="9841022" cy="2828039"/>
            <a:chOff x="424643" y="1262962"/>
            <a:chExt cx="10136571" cy="3080433"/>
          </a:xfrm>
        </p:grpSpPr>
        <p:sp>
          <p:nvSpPr>
            <p:cNvPr id="3" name="Oval 2">
              <a:extLst>
                <a:ext uri="{FF2B5EF4-FFF2-40B4-BE49-F238E27FC236}">
                  <a16:creationId xmlns:a16="http://schemas.microsoft.com/office/drawing/2014/main" id="{F18A3F92-FC23-E00F-02C0-AAB2A6D6745D}"/>
                </a:ext>
              </a:extLst>
            </p:cNvPr>
            <p:cNvSpPr/>
            <p:nvPr/>
          </p:nvSpPr>
          <p:spPr>
            <a:xfrm>
              <a:off x="8723374" y="1425268"/>
              <a:ext cx="1688383" cy="16809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التعلم بالملاحظة من خلال التلقين</a:t>
              </a:r>
              <a:endParaRPr lang="en-US" dirty="0"/>
            </a:p>
            <a:p>
              <a:pPr algn="ctr"/>
              <a:endParaRPr lang="en-US" dirty="0"/>
            </a:p>
          </p:txBody>
        </p:sp>
        <p:sp>
          <p:nvSpPr>
            <p:cNvPr id="5" name="Oval 4">
              <a:extLst>
                <a:ext uri="{FF2B5EF4-FFF2-40B4-BE49-F238E27FC236}">
                  <a16:creationId xmlns:a16="http://schemas.microsoft.com/office/drawing/2014/main" id="{FD361386-4F7F-9DD0-9917-6C722AE4D129}"/>
                </a:ext>
              </a:extLst>
            </p:cNvPr>
            <p:cNvSpPr/>
            <p:nvPr/>
          </p:nvSpPr>
          <p:spPr>
            <a:xfrm>
              <a:off x="8573918" y="1262962"/>
              <a:ext cx="1987296" cy="20055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1E014DE-2186-3CD8-756B-D4F3FEFDD901}"/>
                </a:ext>
              </a:extLst>
            </p:cNvPr>
            <p:cNvGrpSpPr/>
            <p:nvPr/>
          </p:nvGrpSpPr>
          <p:grpSpPr>
            <a:xfrm>
              <a:off x="5736231" y="1279689"/>
              <a:ext cx="1987296" cy="2005584"/>
              <a:chOff x="5736231" y="1279689"/>
              <a:chExt cx="1987296" cy="2005584"/>
            </a:xfrm>
          </p:grpSpPr>
          <p:sp>
            <p:nvSpPr>
              <p:cNvPr id="10" name="Oval 9">
                <a:extLst>
                  <a:ext uri="{FF2B5EF4-FFF2-40B4-BE49-F238E27FC236}">
                    <a16:creationId xmlns:a16="http://schemas.microsoft.com/office/drawing/2014/main" id="{3FC8FEF9-0063-BE10-F401-44A3F5751021}"/>
                  </a:ext>
                </a:extLst>
              </p:cNvPr>
              <p:cNvSpPr/>
              <p:nvPr/>
            </p:nvSpPr>
            <p:spPr>
              <a:xfrm>
                <a:off x="5885687" y="1441995"/>
                <a:ext cx="1688383" cy="16809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التعلم من خلال التجربة</a:t>
                </a:r>
                <a:endParaRPr lang="en-US" dirty="0"/>
              </a:p>
            </p:txBody>
          </p:sp>
          <p:sp>
            <p:nvSpPr>
              <p:cNvPr id="12" name="Oval 11">
                <a:extLst>
                  <a:ext uri="{FF2B5EF4-FFF2-40B4-BE49-F238E27FC236}">
                    <a16:creationId xmlns:a16="http://schemas.microsoft.com/office/drawing/2014/main" id="{FB5B4ED0-A57B-D894-9A11-58512E982E4E}"/>
                  </a:ext>
                </a:extLst>
              </p:cNvPr>
              <p:cNvSpPr/>
              <p:nvPr/>
            </p:nvSpPr>
            <p:spPr>
              <a:xfrm>
                <a:off x="5736231" y="1279689"/>
                <a:ext cx="1987296" cy="20055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B2754D61-2408-4296-2CAD-4909F6040E9F}"/>
                </a:ext>
              </a:extLst>
            </p:cNvPr>
            <p:cNvGrpSpPr/>
            <p:nvPr/>
          </p:nvGrpSpPr>
          <p:grpSpPr>
            <a:xfrm>
              <a:off x="3041431" y="1279689"/>
              <a:ext cx="1987296" cy="2005584"/>
              <a:chOff x="5736231" y="1279689"/>
              <a:chExt cx="1987296" cy="2005584"/>
            </a:xfrm>
          </p:grpSpPr>
          <p:sp>
            <p:nvSpPr>
              <p:cNvPr id="15" name="Oval 14">
                <a:extLst>
                  <a:ext uri="{FF2B5EF4-FFF2-40B4-BE49-F238E27FC236}">
                    <a16:creationId xmlns:a16="http://schemas.microsoft.com/office/drawing/2014/main" id="{82B49F84-E7B9-391A-307C-C202B093DE03}"/>
                  </a:ext>
                </a:extLst>
              </p:cNvPr>
              <p:cNvSpPr/>
              <p:nvPr/>
            </p:nvSpPr>
            <p:spPr>
              <a:xfrm>
                <a:off x="5885687" y="1441995"/>
                <a:ext cx="1688383" cy="16809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الاختبار</a:t>
                </a:r>
                <a:r>
                  <a:rPr lang="en-US" dirty="0"/>
                  <a:t> </a:t>
                </a:r>
                <a:r>
                  <a:rPr lang="ar-DZ" dirty="0"/>
                  <a:t>والنتيجة  </a:t>
                </a:r>
                <a:endParaRPr lang="en-US" dirty="0"/>
              </a:p>
            </p:txBody>
          </p:sp>
          <p:sp>
            <p:nvSpPr>
              <p:cNvPr id="16" name="Oval 15">
                <a:extLst>
                  <a:ext uri="{FF2B5EF4-FFF2-40B4-BE49-F238E27FC236}">
                    <a16:creationId xmlns:a16="http://schemas.microsoft.com/office/drawing/2014/main" id="{F142D7A8-0DD4-E693-D0B4-C37208FC9660}"/>
                  </a:ext>
                </a:extLst>
              </p:cNvPr>
              <p:cNvSpPr/>
              <p:nvPr/>
            </p:nvSpPr>
            <p:spPr>
              <a:xfrm>
                <a:off x="5736231" y="1279689"/>
                <a:ext cx="1987296" cy="20055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A9A635E-7C82-9BDD-FB9E-0E38C445BC75}"/>
                </a:ext>
              </a:extLst>
            </p:cNvPr>
            <p:cNvGrpSpPr/>
            <p:nvPr/>
          </p:nvGrpSpPr>
          <p:grpSpPr>
            <a:xfrm>
              <a:off x="424643" y="1279689"/>
              <a:ext cx="1987296" cy="2005584"/>
              <a:chOff x="5736231" y="1279689"/>
              <a:chExt cx="1987296" cy="2005584"/>
            </a:xfrm>
          </p:grpSpPr>
          <p:sp>
            <p:nvSpPr>
              <p:cNvPr id="18" name="Oval 17">
                <a:extLst>
                  <a:ext uri="{FF2B5EF4-FFF2-40B4-BE49-F238E27FC236}">
                    <a16:creationId xmlns:a16="http://schemas.microsoft.com/office/drawing/2014/main" id="{96E823F3-51F2-CAF7-F285-7B4CE8325D8D}"/>
                  </a:ext>
                </a:extLst>
              </p:cNvPr>
              <p:cNvSpPr/>
              <p:nvPr/>
            </p:nvSpPr>
            <p:spPr>
              <a:xfrm>
                <a:off x="5885687" y="1441995"/>
                <a:ext cx="1688383" cy="16809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الانطلاق</a:t>
                </a:r>
                <a:endParaRPr lang="en-US" dirty="0"/>
              </a:p>
            </p:txBody>
          </p:sp>
          <p:sp>
            <p:nvSpPr>
              <p:cNvPr id="19" name="Oval 18">
                <a:extLst>
                  <a:ext uri="{FF2B5EF4-FFF2-40B4-BE49-F238E27FC236}">
                    <a16:creationId xmlns:a16="http://schemas.microsoft.com/office/drawing/2014/main" id="{7E2D8D9D-B7A6-E69F-3D4E-A50A2E5329D8}"/>
                  </a:ext>
                </a:extLst>
              </p:cNvPr>
              <p:cNvSpPr/>
              <p:nvPr/>
            </p:nvSpPr>
            <p:spPr>
              <a:xfrm>
                <a:off x="5736231" y="1279689"/>
                <a:ext cx="1987296" cy="20055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16FCE314-1203-EC62-1C83-DB2B05D78B90}"/>
                </a:ext>
              </a:extLst>
            </p:cNvPr>
            <p:cNvCxnSpPr>
              <a:cxnSpLocks/>
              <a:stCxn id="16" idx="4"/>
            </p:cNvCxnSpPr>
            <p:nvPr/>
          </p:nvCxnSpPr>
          <p:spPr>
            <a:xfrm>
              <a:off x="4035079" y="3285273"/>
              <a:ext cx="15713" cy="812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652F0A-1F8B-FB47-8924-A6019DF57CE3}"/>
                </a:ext>
              </a:extLst>
            </p:cNvPr>
            <p:cNvCxnSpPr>
              <a:cxnSpLocks/>
              <a:stCxn id="25" idx="1"/>
            </p:cNvCxnSpPr>
            <p:nvPr/>
          </p:nvCxnSpPr>
          <p:spPr>
            <a:xfrm flipH="1" flipV="1">
              <a:off x="4050792" y="4098131"/>
              <a:ext cx="1676400" cy="17476"/>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00E5C95-0EC7-9435-D5E8-52D4C56628B6}"/>
                </a:ext>
              </a:extLst>
            </p:cNvPr>
            <p:cNvSpPr/>
            <p:nvPr/>
          </p:nvSpPr>
          <p:spPr>
            <a:xfrm>
              <a:off x="5727192" y="3887818"/>
              <a:ext cx="1987296" cy="4555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ar-DZ" sz="1400" dirty="0"/>
                <a:t>تعديل السلوك الدماغي </a:t>
              </a:r>
            </a:p>
            <a:p>
              <a:pPr algn="ctr"/>
              <a:r>
                <a:rPr lang="ar-DZ" sz="1400" dirty="0"/>
                <a:t>اللدونة العصبية</a:t>
              </a:r>
              <a:endParaRPr lang="en-US" sz="1400" dirty="0"/>
            </a:p>
          </p:txBody>
        </p:sp>
        <p:cxnSp>
          <p:nvCxnSpPr>
            <p:cNvPr id="26" name="Straight Connector 25">
              <a:extLst>
                <a:ext uri="{FF2B5EF4-FFF2-40B4-BE49-F238E27FC236}">
                  <a16:creationId xmlns:a16="http://schemas.microsoft.com/office/drawing/2014/main" id="{C698A2DD-2C83-E7E7-B494-8DAFE531E2FF}"/>
                </a:ext>
              </a:extLst>
            </p:cNvPr>
            <p:cNvCxnSpPr>
              <a:cxnSpLocks/>
              <a:endCxn id="25" idx="3"/>
            </p:cNvCxnSpPr>
            <p:nvPr/>
          </p:nvCxnSpPr>
          <p:spPr>
            <a:xfrm flipH="1" flipV="1">
              <a:off x="7714488" y="4115607"/>
              <a:ext cx="1853078" cy="8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0D4C013-2A28-83CF-4701-97BC7027D841}"/>
                </a:ext>
              </a:extLst>
            </p:cNvPr>
            <p:cNvCxnSpPr>
              <a:cxnSpLocks/>
              <a:endCxn id="5" idx="4"/>
            </p:cNvCxnSpPr>
            <p:nvPr/>
          </p:nvCxnSpPr>
          <p:spPr>
            <a:xfrm flipV="1">
              <a:off x="9567566" y="3268546"/>
              <a:ext cx="0" cy="847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937D49-733D-1141-B871-5E0FD5FBC4D4}"/>
                </a:ext>
              </a:extLst>
            </p:cNvPr>
            <p:cNvCxnSpPr>
              <a:cxnSpLocks/>
              <a:stCxn id="25" idx="0"/>
              <a:endCxn id="12" idx="4"/>
            </p:cNvCxnSpPr>
            <p:nvPr/>
          </p:nvCxnSpPr>
          <p:spPr>
            <a:xfrm flipV="1">
              <a:off x="6720840" y="3285273"/>
              <a:ext cx="9039" cy="602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890671-757F-C699-5107-DE9DC6A38632}"/>
                </a:ext>
              </a:extLst>
            </p:cNvPr>
            <p:cNvCxnSpPr>
              <a:cxnSpLocks/>
              <a:stCxn id="12" idx="2"/>
              <a:endCxn id="16" idx="6"/>
            </p:cNvCxnSpPr>
            <p:nvPr/>
          </p:nvCxnSpPr>
          <p:spPr>
            <a:xfrm flipH="1">
              <a:off x="5028727" y="2282481"/>
              <a:ext cx="7075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EEEEC77-32B9-C33B-5F97-7D67B2E71BE3}"/>
                </a:ext>
              </a:extLst>
            </p:cNvPr>
            <p:cNvCxnSpPr>
              <a:cxnSpLocks/>
              <a:endCxn id="19" idx="6"/>
            </p:cNvCxnSpPr>
            <p:nvPr/>
          </p:nvCxnSpPr>
          <p:spPr>
            <a:xfrm flipH="1">
              <a:off x="2411939" y="2275914"/>
              <a:ext cx="629492" cy="6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C8D9B7-D24D-2B5C-DB57-35AEC6A6ACB6}"/>
                </a:ext>
              </a:extLst>
            </p:cNvPr>
            <p:cNvCxnSpPr>
              <a:cxnSpLocks/>
              <a:endCxn id="12" idx="6"/>
            </p:cNvCxnSpPr>
            <p:nvPr/>
          </p:nvCxnSpPr>
          <p:spPr>
            <a:xfrm flipH="1">
              <a:off x="7723527" y="2273808"/>
              <a:ext cx="843717" cy="867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261E3EE2-B2F5-52CA-F077-89A36F3EA9C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9255" y="3849091"/>
            <a:ext cx="3231043" cy="3008909"/>
          </a:xfrm>
          <a:prstGeom prst="rect">
            <a:avLst/>
          </a:prstGeom>
        </p:spPr>
      </p:pic>
      <p:pic>
        <p:nvPicPr>
          <p:cNvPr id="60" name="Picture 59">
            <a:extLst>
              <a:ext uri="{FF2B5EF4-FFF2-40B4-BE49-F238E27FC236}">
                <a16:creationId xmlns:a16="http://schemas.microsoft.com/office/drawing/2014/main" id="{CD922663-A408-06AF-5D64-78DFB284D93F}"/>
              </a:ext>
            </a:extLst>
          </p:cNvPr>
          <p:cNvPicPr>
            <a:picLocks noChangeAspect="1"/>
          </p:cNvPicPr>
          <p:nvPr/>
        </p:nvPicPr>
        <p:blipFill>
          <a:blip r:embed="rId4"/>
          <a:srcRect t="63595" b="8180"/>
          <a:stretch/>
        </p:blipFill>
        <p:spPr>
          <a:xfrm>
            <a:off x="4060298" y="5203882"/>
            <a:ext cx="7462606" cy="1373606"/>
          </a:xfrm>
          <a:prstGeom prst="rect">
            <a:avLst/>
          </a:prstGeom>
        </p:spPr>
      </p:pic>
    </p:spTree>
    <p:extLst>
      <p:ext uri="{BB962C8B-B14F-4D97-AF65-F5344CB8AC3E}">
        <p14:creationId xmlns:p14="http://schemas.microsoft.com/office/powerpoint/2010/main" val="520524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2275-C506-A2FB-ACD8-AC7016501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274309-2193-C0CF-0201-FE3BEC652523}"/>
              </a:ext>
            </a:extLst>
          </p:cNvPr>
          <p:cNvSpPr>
            <a:spLocks noGrp="1"/>
          </p:cNvSpPr>
          <p:nvPr>
            <p:ph type="ctrTitle"/>
          </p:nvPr>
        </p:nvSpPr>
        <p:spPr>
          <a:xfrm flipH="1">
            <a:off x="720144" y="36094"/>
            <a:ext cx="11283696" cy="603561"/>
          </a:xfrm>
        </p:spPr>
        <p:txBody>
          <a:bodyPr/>
          <a:lstStyle/>
          <a:p>
            <a:pPr algn="r"/>
            <a:r>
              <a:rPr lang="ar-DZ" dirty="0"/>
              <a:t>مخاطر الذكاء الاصطناعي </a:t>
            </a:r>
            <a:endParaRPr lang="en-US" dirty="0"/>
          </a:p>
        </p:txBody>
      </p:sp>
      <p:sp>
        <p:nvSpPr>
          <p:cNvPr id="4" name="Content Placeholder 3">
            <a:extLst>
              <a:ext uri="{FF2B5EF4-FFF2-40B4-BE49-F238E27FC236}">
                <a16:creationId xmlns:a16="http://schemas.microsoft.com/office/drawing/2014/main" id="{47E15BD1-8D67-8571-76A0-DB7D35D70DE6}"/>
              </a:ext>
            </a:extLst>
          </p:cNvPr>
          <p:cNvSpPr>
            <a:spLocks noGrp="1"/>
          </p:cNvSpPr>
          <p:nvPr>
            <p:ph sz="quarter" idx="16"/>
          </p:nvPr>
        </p:nvSpPr>
        <p:spPr>
          <a:xfrm>
            <a:off x="896113" y="896110"/>
            <a:ext cx="9756648" cy="5802295"/>
          </a:xfrm>
        </p:spPr>
        <p:txBody>
          <a:bodyPr>
            <a:normAutofit/>
          </a:bodyPr>
          <a:lstStyle/>
          <a:p>
            <a:pPr lvl="1" algn="ctr" rtl="1"/>
            <a:r>
              <a:rPr lang="ar-DZ" sz="3200" b="1" dirty="0">
                <a:solidFill>
                  <a:schemeClr val="accent3">
                    <a:lumMod val="60000"/>
                    <a:lumOff val="40000"/>
                  </a:schemeClr>
                </a:solidFill>
                <a:latin typeface="Arial Rounded MT Bold" panose="020F0704030504030204" pitchFamily="34" charset="0"/>
              </a:rPr>
              <a:t>المخاطر الاستراتيجية او الوجودية</a:t>
            </a:r>
            <a:endParaRPr lang="en-US" sz="2400" b="1" dirty="0">
              <a:latin typeface="Arial Rounded MT Bold" panose="020F0704030504030204" pitchFamily="34" charset="0"/>
            </a:endParaRPr>
          </a:p>
          <a:p>
            <a:pPr marL="285750" lvl="1" indent="-285750" algn="r" rtl="1">
              <a:buFont typeface="Arial" panose="020B0604020202020204" pitchFamily="34" charset="0"/>
              <a:buChar char="•"/>
            </a:pPr>
            <a:r>
              <a:rPr lang="ar-DZ" sz="2400" dirty="0"/>
              <a:t>مخاطر طويلة المدى، شديدة التأثير، تهدد بقاء الإنسان أو حضارته.</a:t>
            </a:r>
          </a:p>
          <a:p>
            <a:pPr marL="285750" lvl="1" indent="-285750" algn="r" rtl="1">
              <a:buFont typeface="Arial" panose="020B0604020202020204" pitchFamily="34" charset="0"/>
              <a:buChar char="•"/>
            </a:pPr>
            <a:r>
              <a:rPr lang="ar-DZ" sz="2400" dirty="0"/>
              <a:t> غالبًا ما ترتبط بالذكاء الاصطناعي فائق الذكاء. </a:t>
            </a:r>
          </a:p>
          <a:p>
            <a:pPr marL="285750" lvl="1" indent="-285750" algn="r" rtl="1">
              <a:buFont typeface="Arial" panose="020B0604020202020204" pitchFamily="34" charset="0"/>
              <a:buChar char="•"/>
            </a:pPr>
            <a:r>
              <a:rPr lang="ar-DZ" sz="2400" dirty="0"/>
              <a:t> </a:t>
            </a:r>
            <a:r>
              <a:rPr lang="ar-DZ" sz="2400" b="1" dirty="0"/>
              <a:t>مجالات الخطر الرئيسية :</a:t>
            </a:r>
          </a:p>
          <a:p>
            <a:pPr marL="285750" lvl="1" indent="-285750" algn="r" rtl="1">
              <a:buFont typeface="Arial" panose="020B0604020202020204" pitchFamily="34" charset="0"/>
              <a:buChar char="•"/>
            </a:pPr>
            <a:r>
              <a:rPr lang="ar-DZ" sz="2400" dirty="0"/>
              <a:t> فقدان السيطرة البشرية تعمل أنظمة الذكاء الاصطناعي المتقدمة.</a:t>
            </a:r>
          </a:p>
          <a:p>
            <a:pPr marL="285750" lvl="1" indent="-285750" algn="r" rtl="1">
              <a:buFont typeface="Arial" panose="020B0604020202020204" pitchFamily="34" charset="0"/>
              <a:buChar char="•"/>
            </a:pPr>
            <a:r>
              <a:rPr lang="ar-DZ" sz="2400" dirty="0"/>
              <a:t>اختلال الأهداف يسعى الذكاء الاصطناعي إلى تحقيق أهداف صحيحة تقنيا ولكنها ضارة.</a:t>
            </a:r>
          </a:p>
          <a:p>
            <a:pPr marL="285750" lvl="1" indent="-285750" algn="r" rtl="1">
              <a:buFont typeface="Arial" panose="020B0604020202020204" pitchFamily="34" charset="0"/>
              <a:buChar char="•"/>
            </a:pPr>
            <a:r>
              <a:rPr lang="ar-DZ" sz="2400" dirty="0"/>
              <a:t>التحسين الجامح يُحسّن الذكاء الاصطناعي نفسه باستمرار، ويصبح خارجًا عن السيطرة.</a:t>
            </a:r>
          </a:p>
          <a:p>
            <a:pPr marL="285750" lvl="1" indent="-285750" algn="r" rtl="1">
              <a:buFont typeface="Arial" panose="020B0604020202020204" pitchFamily="34" charset="0"/>
              <a:buChar char="•"/>
            </a:pPr>
            <a:r>
              <a:rPr lang="ar-DZ" sz="2400" dirty="0"/>
              <a:t>تسليح الذكاء الاصطناعي الأسلحة ذاتية التشغيل، والحرب السيبرانية، وعدم الاستقرار العالمي. </a:t>
            </a: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a:p>
            <a:pPr lvl="1" algn="ctr" rtl="1"/>
            <a:endParaRPr lang="ar-DZ"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677B5098-0CFA-DCB8-033B-221D4783B037}"/>
              </a:ext>
            </a:extLst>
          </p:cNvPr>
          <p:cNvSpPr>
            <a:spLocks noGrp="1"/>
          </p:cNvSpPr>
          <p:nvPr>
            <p:ph type="sldNum" sz="quarter" idx="19"/>
          </p:nvPr>
        </p:nvSpPr>
        <p:spPr>
          <a:xfrm>
            <a:off x="10298773" y="6417279"/>
            <a:ext cx="1626935" cy="281127"/>
          </a:xfrm>
        </p:spPr>
        <p:txBody>
          <a:bodyPr/>
          <a:lstStyle/>
          <a:p>
            <a:fld id="{294A09A9-5501-47C1-A89A-A340965A2BE2}" type="slidenum">
              <a:rPr lang="en-US" smtClean="0"/>
              <a:pPr/>
              <a:t>50</a:t>
            </a:fld>
            <a:endParaRPr lang="en-US" dirty="0"/>
          </a:p>
        </p:txBody>
      </p:sp>
    </p:spTree>
    <p:extLst>
      <p:ext uri="{BB962C8B-B14F-4D97-AF65-F5344CB8AC3E}">
        <p14:creationId xmlns:p14="http://schemas.microsoft.com/office/powerpoint/2010/main" val="2037046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6E262C-D929-15C4-BBD2-6BBFB706F64A}"/>
              </a:ext>
            </a:extLst>
          </p:cNvPr>
          <p:cNvSpPr>
            <a:spLocks noGrp="1"/>
          </p:cNvSpPr>
          <p:nvPr>
            <p:ph type="ctrTitle"/>
          </p:nvPr>
        </p:nvSpPr>
        <p:spPr>
          <a:xfrm>
            <a:off x="1691640" y="740664"/>
            <a:ext cx="8503920" cy="1197864"/>
          </a:xfrm>
        </p:spPr>
        <p:txBody>
          <a:bodyPr/>
          <a:lstStyle/>
          <a:p>
            <a:r>
              <a:rPr lang="ar-DZ" sz="7200" dirty="0"/>
              <a:t>حلقة نقاش</a:t>
            </a:r>
            <a:endParaRPr lang="en-US" sz="7200" dirty="0"/>
          </a:p>
        </p:txBody>
      </p:sp>
      <p:sp>
        <p:nvSpPr>
          <p:cNvPr id="5" name="Content Placeholder 4">
            <a:extLst>
              <a:ext uri="{FF2B5EF4-FFF2-40B4-BE49-F238E27FC236}">
                <a16:creationId xmlns:a16="http://schemas.microsoft.com/office/drawing/2014/main" id="{2A986459-0C4D-D72D-7E80-642179490407}"/>
              </a:ext>
            </a:extLst>
          </p:cNvPr>
          <p:cNvSpPr>
            <a:spLocks noGrp="1"/>
          </p:cNvSpPr>
          <p:nvPr>
            <p:ph sz="quarter" idx="15"/>
          </p:nvPr>
        </p:nvSpPr>
        <p:spPr>
          <a:xfrm>
            <a:off x="1828800" y="2679192"/>
            <a:ext cx="8531352" cy="3191256"/>
          </a:xfrm>
        </p:spPr>
        <p:txBody>
          <a:bodyPr/>
          <a:lstStyle/>
          <a:p>
            <a:pPr marL="342900" indent="-34290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هل ينبغي إبطاء تطوير الذكاء الاصطناعي أو إيقافه مؤقتا؟</a:t>
            </a:r>
          </a:p>
          <a:p>
            <a:pPr marL="342900" indent="-342900" algn="r" rtl="1">
              <a:buFont typeface="Arial" panose="020B0604020202020204" pitchFamily="34" charset="0"/>
              <a:buChar char="•"/>
            </a:pPr>
            <a:endParaRPr lang="ar-DZ" dirty="0">
              <a:latin typeface="Times New Roman" panose="02020603050405020304" pitchFamily="18" charset="0"/>
              <a:cs typeface="Times New Roman" panose="02020603050405020304" pitchFamily="18" charset="0"/>
            </a:endParaRPr>
          </a:p>
          <a:p>
            <a:pPr marL="342900" indent="-34290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ماذا ستفعل إذا تسبب نموذجك في ضرر؟</a:t>
            </a:r>
          </a:p>
        </p:txBody>
      </p:sp>
      <p:sp>
        <p:nvSpPr>
          <p:cNvPr id="3" name="Slide Number Placeholder 2">
            <a:extLst>
              <a:ext uri="{FF2B5EF4-FFF2-40B4-BE49-F238E27FC236}">
                <a16:creationId xmlns:a16="http://schemas.microsoft.com/office/drawing/2014/main" id="{D852689E-AE00-35CC-F96B-C768FB8E239F}"/>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51</a:t>
            </a:fld>
            <a:endParaRPr lang="en-US" dirty="0"/>
          </a:p>
        </p:txBody>
      </p:sp>
    </p:spTree>
    <p:extLst>
      <p:ext uri="{BB962C8B-B14F-4D97-AF65-F5344CB8AC3E}">
        <p14:creationId xmlns:p14="http://schemas.microsoft.com/office/powerpoint/2010/main" val="2364210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Bridge">
            <a:extLst>
              <a:ext uri="{FF2B5EF4-FFF2-40B4-BE49-F238E27FC236}">
                <a16:creationId xmlns:a16="http://schemas.microsoft.com/office/drawing/2014/main" id="{1BFA8449-61BE-6A34-3690-BAEEC5A5A54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3686175" y="0"/>
            <a:ext cx="8505825" cy="6858000"/>
          </a:xfrm>
        </p:spPr>
      </p:pic>
      <p:sp>
        <p:nvSpPr>
          <p:cNvPr id="3" name="Title 2">
            <a:extLst>
              <a:ext uri="{FF2B5EF4-FFF2-40B4-BE49-F238E27FC236}">
                <a16:creationId xmlns:a16="http://schemas.microsoft.com/office/drawing/2014/main" id="{8CABFD3A-42D8-AD08-B28B-24BAACB1BA70}"/>
              </a:ext>
            </a:extLst>
          </p:cNvPr>
          <p:cNvSpPr>
            <a:spLocks noGrp="1"/>
          </p:cNvSpPr>
          <p:nvPr>
            <p:ph type="title"/>
          </p:nvPr>
        </p:nvSpPr>
        <p:spPr>
          <a:xfrm>
            <a:off x="0" y="879635"/>
            <a:ext cx="8261729" cy="1639938"/>
          </a:xfrm>
        </p:spPr>
        <p:txBody>
          <a:bodyPr/>
          <a:lstStyle/>
          <a:p>
            <a:r>
              <a:rPr lang="en-US" dirty="0"/>
              <a:t>Thank you</a:t>
            </a:r>
          </a:p>
        </p:txBody>
      </p:sp>
      <p:sp>
        <p:nvSpPr>
          <p:cNvPr id="4" name="Subtitle 3">
            <a:extLst>
              <a:ext uri="{FF2B5EF4-FFF2-40B4-BE49-F238E27FC236}">
                <a16:creationId xmlns:a16="http://schemas.microsoft.com/office/drawing/2014/main" id="{010AE0F3-4D02-12DE-AE66-D0E7EEB761E0}"/>
              </a:ext>
            </a:extLst>
          </p:cNvPr>
          <p:cNvSpPr>
            <a:spLocks noGrp="1"/>
          </p:cNvSpPr>
          <p:nvPr>
            <p:ph type="subTitle" idx="1"/>
          </p:nvPr>
        </p:nvSpPr>
        <p:spPr>
          <a:xfrm>
            <a:off x="146304" y="4425696"/>
            <a:ext cx="3766415" cy="1781642"/>
          </a:xfrm>
        </p:spPr>
        <p:txBody>
          <a:bodyPr/>
          <a:lstStyle/>
          <a:p>
            <a:r>
              <a:rPr lang="en-US" dirty="0"/>
              <a:t>Mohammed </a:t>
            </a:r>
            <a:r>
              <a:rPr lang="en-US" dirty="0" err="1"/>
              <a:t>Dheyaa</a:t>
            </a:r>
            <a:r>
              <a:rPr lang="en-US" dirty="0"/>
              <a:t> Badr</a:t>
            </a:r>
          </a:p>
          <a:p>
            <a:r>
              <a:rPr lang="en-US" dirty="0"/>
              <a:t>mohlabiba19931994@gmail.com</a:t>
            </a:r>
          </a:p>
          <a:p>
            <a:endParaRPr lang="en-US" dirty="0"/>
          </a:p>
        </p:txBody>
      </p:sp>
    </p:spTree>
    <p:extLst>
      <p:ext uri="{BB962C8B-B14F-4D97-AF65-F5344CB8AC3E}">
        <p14:creationId xmlns:p14="http://schemas.microsoft.com/office/powerpoint/2010/main" val="2426773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D68D6-8BFC-C45F-31F0-018ACF21E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6A1BC-833F-008E-C73C-00D4C5062E6C}"/>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969E18A4-FB37-6F36-17A8-DEBE62F541A3}"/>
              </a:ext>
            </a:extLst>
          </p:cNvPr>
          <p:cNvSpPr>
            <a:spLocks noGrp="1"/>
          </p:cNvSpPr>
          <p:nvPr>
            <p:ph sz="quarter" idx="16"/>
          </p:nvPr>
        </p:nvSpPr>
        <p:spPr>
          <a:xfrm>
            <a:off x="-1" y="639655"/>
            <a:ext cx="10396153" cy="6044184"/>
          </a:xfrm>
        </p:spPr>
        <p:txBody>
          <a:bodyPr>
            <a:normAutofit/>
          </a:bodyPr>
          <a:lstStyle/>
          <a:p>
            <a:pPr lvl="1" algn="ctr" rtl="1"/>
            <a:r>
              <a:rPr lang="ar-DZ" sz="3200" b="1" dirty="0">
                <a:latin typeface="Arial Rounded MT Bold" panose="020F0704030504030204" pitchFamily="34" charset="0"/>
              </a:rPr>
              <a:t>أوجه التشابه بين الذكاء الاصطناعي والذكاء البشري</a:t>
            </a:r>
            <a:endParaRPr lang="en-US" sz="3200"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FC84D7F1-974F-B44B-2919-3A542A0467F2}"/>
              </a:ext>
            </a:extLst>
          </p:cNvPr>
          <p:cNvSpPr>
            <a:spLocks noGrp="1"/>
          </p:cNvSpPr>
          <p:nvPr>
            <p:ph type="sldNum" sz="quarter" idx="19"/>
          </p:nvPr>
        </p:nvSpPr>
        <p:spPr/>
        <p:txBody>
          <a:bodyPr/>
          <a:lstStyle/>
          <a:p>
            <a:fld id="{294A09A9-5501-47C1-A89A-A340965A2BE2}" type="slidenum">
              <a:rPr lang="en-US" smtClean="0"/>
              <a:pPr/>
              <a:t>6</a:t>
            </a:fld>
            <a:endParaRPr lang="en-US" dirty="0"/>
          </a:p>
        </p:txBody>
      </p:sp>
      <p:pic>
        <p:nvPicPr>
          <p:cNvPr id="7" name="Picture 6">
            <a:extLst>
              <a:ext uri="{FF2B5EF4-FFF2-40B4-BE49-F238E27FC236}">
                <a16:creationId xmlns:a16="http://schemas.microsoft.com/office/drawing/2014/main" id="{1D5A7499-28B7-D0E3-02AE-FCD0C32185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b="7932"/>
          <a:stretch/>
        </p:blipFill>
        <p:spPr>
          <a:xfrm>
            <a:off x="7676964" y="2087131"/>
            <a:ext cx="4515036" cy="3785984"/>
          </a:xfrm>
          <a:prstGeom prst="rect">
            <a:avLst/>
          </a:prstGeom>
        </p:spPr>
      </p:pic>
      <p:pic>
        <p:nvPicPr>
          <p:cNvPr id="9" name="Picture 8">
            <a:extLst>
              <a:ext uri="{FF2B5EF4-FFF2-40B4-BE49-F238E27FC236}">
                <a16:creationId xmlns:a16="http://schemas.microsoft.com/office/drawing/2014/main" id="{44651229-8CFE-CBE4-0C52-0319B4E693F8}"/>
              </a:ext>
            </a:extLst>
          </p:cNvPr>
          <p:cNvPicPr>
            <a:picLocks noChangeAspect="1"/>
          </p:cNvPicPr>
          <p:nvPr/>
        </p:nvPicPr>
        <p:blipFill>
          <a:blip r:embed="rId4"/>
          <a:stretch>
            <a:fillRect/>
          </a:stretch>
        </p:blipFill>
        <p:spPr>
          <a:xfrm>
            <a:off x="0" y="1889125"/>
            <a:ext cx="7461504" cy="4467225"/>
          </a:xfrm>
          <a:prstGeom prst="rect">
            <a:avLst/>
          </a:prstGeom>
        </p:spPr>
      </p:pic>
    </p:spTree>
    <p:extLst>
      <p:ext uri="{BB962C8B-B14F-4D97-AF65-F5344CB8AC3E}">
        <p14:creationId xmlns:p14="http://schemas.microsoft.com/office/powerpoint/2010/main" val="26703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FB23-FB6F-1C48-E8F9-98F2B7B8F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CB6FB-3F4F-60AB-CDEA-87852E84B2CE}"/>
              </a:ext>
            </a:extLst>
          </p:cNvPr>
          <p:cNvSpPr>
            <a:spLocks noGrp="1"/>
          </p:cNvSpPr>
          <p:nvPr>
            <p:ph type="ctrTitle"/>
          </p:nvPr>
        </p:nvSpPr>
        <p:spPr>
          <a:xfrm flipH="1">
            <a:off x="720144" y="36094"/>
            <a:ext cx="11283696" cy="603561"/>
          </a:xfrm>
          <a:solidFill>
            <a:schemeClr val="accent2">
              <a:lumMod val="50000"/>
            </a:schemeClr>
          </a:solidFill>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AAFBEA64-BF54-E884-C76D-F3727995E945}"/>
              </a:ext>
            </a:extLst>
          </p:cNvPr>
          <p:cNvSpPr>
            <a:spLocks noGrp="1"/>
          </p:cNvSpPr>
          <p:nvPr>
            <p:ph sz="quarter" idx="16"/>
          </p:nvPr>
        </p:nvSpPr>
        <p:spPr>
          <a:xfrm>
            <a:off x="-1" y="639655"/>
            <a:ext cx="10396153" cy="6044184"/>
          </a:xfrm>
        </p:spPr>
        <p:txBody>
          <a:bodyPr>
            <a:normAutofit/>
          </a:bodyPr>
          <a:lstStyle/>
          <a:p>
            <a:pPr lvl="1" algn="ctr" rtl="1"/>
            <a:r>
              <a:rPr lang="ar-DZ" b="1" dirty="0">
                <a:latin typeface="Arial Rounded MT Bold" panose="020F0704030504030204" pitchFamily="34" charset="0"/>
              </a:rPr>
              <a:t>أوجه التشابه بين الذكاء الاصطناعي والذكاء البشري</a:t>
            </a:r>
            <a:endParaRPr lang="en-US" b="1"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CB208813-17B4-FEF2-8C38-E20598F18930}"/>
              </a:ext>
            </a:extLst>
          </p:cNvPr>
          <p:cNvSpPr>
            <a:spLocks noGrp="1"/>
          </p:cNvSpPr>
          <p:nvPr>
            <p:ph type="sldNum" sz="quarter" idx="19"/>
          </p:nvPr>
        </p:nvSpPr>
        <p:spPr/>
        <p:txBody>
          <a:bodyPr/>
          <a:lstStyle/>
          <a:p>
            <a:fld id="{294A09A9-5501-47C1-A89A-A340965A2BE2}" type="slidenum">
              <a:rPr lang="en-US" smtClean="0"/>
              <a:pPr/>
              <a:t>7</a:t>
            </a:fld>
            <a:endParaRPr lang="en-US" dirty="0"/>
          </a:p>
        </p:txBody>
      </p:sp>
      <p:sp>
        <p:nvSpPr>
          <p:cNvPr id="7" name="Oval 6">
            <a:extLst>
              <a:ext uri="{FF2B5EF4-FFF2-40B4-BE49-F238E27FC236}">
                <a16:creationId xmlns:a16="http://schemas.microsoft.com/office/drawing/2014/main" id="{BD6363B7-E25A-D587-D75B-7C4C04F54512}"/>
              </a:ext>
            </a:extLst>
          </p:cNvPr>
          <p:cNvSpPr/>
          <p:nvPr/>
        </p:nvSpPr>
        <p:spPr>
          <a:xfrm>
            <a:off x="8868301" y="1136799"/>
            <a:ext cx="1639155" cy="15432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التعلم من خلال البيانات</a:t>
            </a:r>
            <a:endParaRPr lang="en-US" dirty="0"/>
          </a:p>
        </p:txBody>
      </p:sp>
      <p:sp>
        <p:nvSpPr>
          <p:cNvPr id="8" name="Oval 7">
            <a:extLst>
              <a:ext uri="{FF2B5EF4-FFF2-40B4-BE49-F238E27FC236}">
                <a16:creationId xmlns:a16="http://schemas.microsoft.com/office/drawing/2014/main" id="{309C14DD-6E3E-338F-F7B4-2BEF50EFC9E9}"/>
              </a:ext>
            </a:extLst>
          </p:cNvPr>
          <p:cNvSpPr/>
          <p:nvPr/>
        </p:nvSpPr>
        <p:spPr>
          <a:xfrm>
            <a:off x="8723203" y="987791"/>
            <a:ext cx="1929353" cy="1841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04010E-21F1-3B1C-4339-DB5DE387B103}"/>
              </a:ext>
            </a:extLst>
          </p:cNvPr>
          <p:cNvSpPr/>
          <p:nvPr/>
        </p:nvSpPr>
        <p:spPr>
          <a:xfrm>
            <a:off x="6241098" y="1136799"/>
            <a:ext cx="1639155" cy="15432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الاختبار اثناء التعلم وقياس دقة التعلم</a:t>
            </a:r>
            <a:endParaRPr lang="en-US" dirty="0"/>
          </a:p>
        </p:txBody>
      </p:sp>
      <p:sp>
        <p:nvSpPr>
          <p:cNvPr id="11" name="Oval 10">
            <a:extLst>
              <a:ext uri="{FF2B5EF4-FFF2-40B4-BE49-F238E27FC236}">
                <a16:creationId xmlns:a16="http://schemas.microsoft.com/office/drawing/2014/main" id="{AF1F53D0-8E8D-6BFB-628D-833E64945B3C}"/>
              </a:ext>
            </a:extLst>
          </p:cNvPr>
          <p:cNvSpPr/>
          <p:nvPr/>
        </p:nvSpPr>
        <p:spPr>
          <a:xfrm>
            <a:off x="6096000" y="987791"/>
            <a:ext cx="1929353" cy="1841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B9D73E-FB8A-C233-579E-899570005DE9}"/>
              </a:ext>
            </a:extLst>
          </p:cNvPr>
          <p:cNvSpPr/>
          <p:nvPr/>
        </p:nvSpPr>
        <p:spPr>
          <a:xfrm>
            <a:off x="3813831" y="1136799"/>
            <a:ext cx="1639155" cy="15432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sz="1600" dirty="0"/>
              <a:t>الاختبار النهائي وقياس الدقة النهائية لبيانات جديدة </a:t>
            </a:r>
            <a:endParaRPr lang="en-US" sz="1600" dirty="0"/>
          </a:p>
        </p:txBody>
      </p:sp>
      <p:sp>
        <p:nvSpPr>
          <p:cNvPr id="24" name="Oval 23">
            <a:extLst>
              <a:ext uri="{FF2B5EF4-FFF2-40B4-BE49-F238E27FC236}">
                <a16:creationId xmlns:a16="http://schemas.microsoft.com/office/drawing/2014/main" id="{DDE1EFED-B872-9465-3144-362BAB028078}"/>
              </a:ext>
            </a:extLst>
          </p:cNvPr>
          <p:cNvSpPr/>
          <p:nvPr/>
        </p:nvSpPr>
        <p:spPr>
          <a:xfrm>
            <a:off x="3668733" y="987791"/>
            <a:ext cx="1929353" cy="1841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B7BE649-AC38-71EB-A437-D6ED84E5BBCB}"/>
              </a:ext>
            </a:extLst>
          </p:cNvPr>
          <p:cNvSpPr/>
          <p:nvPr/>
        </p:nvSpPr>
        <p:spPr>
          <a:xfrm>
            <a:off x="1331726" y="1136799"/>
            <a:ext cx="1639155" cy="15432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dirty="0"/>
              <a:t>اعتماد النظام لحل المشاكل</a:t>
            </a:r>
            <a:endParaRPr lang="en-US" dirty="0"/>
          </a:p>
        </p:txBody>
      </p:sp>
      <p:sp>
        <p:nvSpPr>
          <p:cNvPr id="30" name="Oval 29">
            <a:extLst>
              <a:ext uri="{FF2B5EF4-FFF2-40B4-BE49-F238E27FC236}">
                <a16:creationId xmlns:a16="http://schemas.microsoft.com/office/drawing/2014/main" id="{A3E55390-81B0-F6D4-E8F8-EE62A1C733D1}"/>
              </a:ext>
            </a:extLst>
          </p:cNvPr>
          <p:cNvSpPr/>
          <p:nvPr/>
        </p:nvSpPr>
        <p:spPr>
          <a:xfrm>
            <a:off x="1186628" y="987791"/>
            <a:ext cx="1929353" cy="1841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004A6647-F5CB-5FC2-6479-F0FDAF4BB4CD}"/>
              </a:ext>
            </a:extLst>
          </p:cNvPr>
          <p:cNvCxnSpPr>
            <a:cxnSpLocks/>
          </p:cNvCxnSpPr>
          <p:nvPr/>
        </p:nvCxnSpPr>
        <p:spPr>
          <a:xfrm flipH="1">
            <a:off x="8036327" y="1902705"/>
            <a:ext cx="686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815D55A-423F-156F-F0B6-895DD347EFF9}"/>
              </a:ext>
            </a:extLst>
          </p:cNvPr>
          <p:cNvCxnSpPr>
            <a:cxnSpLocks/>
            <a:endCxn id="24" idx="6"/>
          </p:cNvCxnSpPr>
          <p:nvPr/>
        </p:nvCxnSpPr>
        <p:spPr>
          <a:xfrm flipH="1">
            <a:off x="5598086" y="1892790"/>
            <a:ext cx="497914" cy="15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0F6023F-93BF-51F6-6EEC-325B157FB37C}"/>
              </a:ext>
            </a:extLst>
          </p:cNvPr>
          <p:cNvCxnSpPr>
            <a:cxnSpLocks/>
            <a:endCxn id="30" idx="6"/>
          </p:cNvCxnSpPr>
          <p:nvPr/>
        </p:nvCxnSpPr>
        <p:spPr>
          <a:xfrm flipH="1">
            <a:off x="3115981" y="1902705"/>
            <a:ext cx="552752" cy="5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5397CA7F-E118-6591-BADA-18B89B89E8A4}"/>
              </a:ext>
            </a:extLst>
          </p:cNvPr>
          <p:cNvCxnSpPr>
            <a:stCxn id="11" idx="4"/>
          </p:cNvCxnSpPr>
          <p:nvPr/>
        </p:nvCxnSpPr>
        <p:spPr>
          <a:xfrm rot="16200000" flipH="1">
            <a:off x="8429998" y="1459726"/>
            <a:ext cx="12700" cy="2738643"/>
          </a:xfrm>
          <a:prstGeom prst="curvedConnector4">
            <a:avLst>
              <a:gd name="adj1" fmla="val 3131969"/>
              <a:gd name="adj2" fmla="val 100514"/>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E88344BA-8FB3-D535-1797-1226AB860F7B}"/>
              </a:ext>
            </a:extLst>
          </p:cNvPr>
          <p:cNvPicPr>
            <a:picLocks noChangeAspect="1"/>
          </p:cNvPicPr>
          <p:nvPr/>
        </p:nvPicPr>
        <p:blipFill>
          <a:blip r:embed="rId2"/>
          <a:stretch>
            <a:fillRect/>
          </a:stretch>
        </p:blipFill>
        <p:spPr>
          <a:xfrm>
            <a:off x="2644935" y="3317968"/>
            <a:ext cx="5616101" cy="3442914"/>
          </a:xfrm>
          <a:prstGeom prst="rect">
            <a:avLst/>
          </a:prstGeom>
        </p:spPr>
      </p:pic>
      <p:sp>
        <p:nvSpPr>
          <p:cNvPr id="50" name="Oval 49">
            <a:extLst>
              <a:ext uri="{FF2B5EF4-FFF2-40B4-BE49-F238E27FC236}">
                <a16:creationId xmlns:a16="http://schemas.microsoft.com/office/drawing/2014/main" id="{DA981A21-73C2-6102-6A2D-2BDCB9E52654}"/>
              </a:ext>
            </a:extLst>
          </p:cNvPr>
          <p:cNvSpPr/>
          <p:nvPr/>
        </p:nvSpPr>
        <p:spPr>
          <a:xfrm>
            <a:off x="5452985" y="3716917"/>
            <a:ext cx="1639155" cy="1543242"/>
          </a:xfrm>
          <a:prstGeom prst="ellipse">
            <a:avLst/>
          </a:prstGeom>
          <a:solidFill>
            <a:srgbClr val="EBEBFD"/>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Model learning</a:t>
            </a:r>
          </a:p>
        </p:txBody>
      </p:sp>
      <p:cxnSp>
        <p:nvCxnSpPr>
          <p:cNvPr id="52" name="Straight Connector 51">
            <a:extLst>
              <a:ext uri="{FF2B5EF4-FFF2-40B4-BE49-F238E27FC236}">
                <a16:creationId xmlns:a16="http://schemas.microsoft.com/office/drawing/2014/main" id="{45B1B151-458D-36C1-556C-6690FF9CF52F}"/>
              </a:ext>
            </a:extLst>
          </p:cNvPr>
          <p:cNvCxnSpPr>
            <a:cxnSpLocks/>
          </p:cNvCxnSpPr>
          <p:nvPr/>
        </p:nvCxnSpPr>
        <p:spPr>
          <a:xfrm>
            <a:off x="990869" y="5608320"/>
            <a:ext cx="9349471" cy="0"/>
          </a:xfrm>
          <a:prstGeom prst="line">
            <a:avLst/>
          </a:prstGeom>
          <a:ln w="19050">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3A726523-AD49-95E0-8571-AEE28704D378}"/>
              </a:ext>
            </a:extLst>
          </p:cNvPr>
          <p:cNvSpPr/>
          <p:nvPr/>
        </p:nvSpPr>
        <p:spPr>
          <a:xfrm>
            <a:off x="8635174" y="4120986"/>
            <a:ext cx="1386840" cy="6476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Learning </a:t>
            </a:r>
          </a:p>
        </p:txBody>
      </p:sp>
      <p:sp>
        <p:nvSpPr>
          <p:cNvPr id="56" name="Rectangle 55">
            <a:extLst>
              <a:ext uri="{FF2B5EF4-FFF2-40B4-BE49-F238E27FC236}">
                <a16:creationId xmlns:a16="http://schemas.microsoft.com/office/drawing/2014/main" id="{3504DFE5-7EDB-6D46-0E2D-DB53C008E0A5}"/>
              </a:ext>
            </a:extLst>
          </p:cNvPr>
          <p:cNvSpPr/>
          <p:nvPr/>
        </p:nvSpPr>
        <p:spPr>
          <a:xfrm>
            <a:off x="8595629" y="5844801"/>
            <a:ext cx="1386840" cy="6476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Testing  </a:t>
            </a:r>
          </a:p>
        </p:txBody>
      </p:sp>
      <p:sp>
        <p:nvSpPr>
          <p:cNvPr id="57" name="TextBox 56">
            <a:extLst>
              <a:ext uri="{FF2B5EF4-FFF2-40B4-BE49-F238E27FC236}">
                <a16:creationId xmlns:a16="http://schemas.microsoft.com/office/drawing/2014/main" id="{2A1941D3-BD83-86E9-EAB0-968BAA528C12}"/>
              </a:ext>
            </a:extLst>
          </p:cNvPr>
          <p:cNvSpPr txBox="1"/>
          <p:nvPr/>
        </p:nvSpPr>
        <p:spPr>
          <a:xfrm>
            <a:off x="1927860" y="3131820"/>
            <a:ext cx="3442861" cy="2170857"/>
          </a:xfrm>
          <a:prstGeom prst="rect">
            <a:avLst/>
          </a:prstGeom>
          <a:noFill/>
          <a:ln w="19050">
            <a:solidFill>
              <a:schemeClr val="tx1"/>
            </a:solidFill>
            <a:prstDash val="dash"/>
          </a:ln>
        </p:spPr>
        <p:txBody>
          <a:bodyPr wrap="square" rtlCol="0">
            <a:spAutoFit/>
          </a:bodyPr>
          <a:lstStyle/>
          <a:p>
            <a:endParaRPr lang="en-US" dirty="0"/>
          </a:p>
        </p:txBody>
      </p:sp>
      <p:sp>
        <p:nvSpPr>
          <p:cNvPr id="58" name="Rectangle 57">
            <a:extLst>
              <a:ext uri="{FF2B5EF4-FFF2-40B4-BE49-F238E27FC236}">
                <a16:creationId xmlns:a16="http://schemas.microsoft.com/office/drawing/2014/main" id="{8054645E-63CA-9163-D5DE-D156766ABEC5}"/>
              </a:ext>
            </a:extLst>
          </p:cNvPr>
          <p:cNvSpPr/>
          <p:nvPr/>
        </p:nvSpPr>
        <p:spPr>
          <a:xfrm>
            <a:off x="1610759" y="3041480"/>
            <a:ext cx="699583" cy="2849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p>
        </p:txBody>
      </p:sp>
      <p:sp>
        <p:nvSpPr>
          <p:cNvPr id="60" name="TextBox 59">
            <a:extLst>
              <a:ext uri="{FF2B5EF4-FFF2-40B4-BE49-F238E27FC236}">
                <a16:creationId xmlns:a16="http://schemas.microsoft.com/office/drawing/2014/main" id="{53ACE992-7007-0C37-9C42-A7C34FB10469}"/>
              </a:ext>
            </a:extLst>
          </p:cNvPr>
          <p:cNvSpPr txBox="1"/>
          <p:nvPr/>
        </p:nvSpPr>
        <p:spPr>
          <a:xfrm>
            <a:off x="5471161" y="3577733"/>
            <a:ext cx="1827421" cy="1734207"/>
          </a:xfrm>
          <a:prstGeom prst="rect">
            <a:avLst/>
          </a:prstGeom>
          <a:noFill/>
          <a:ln w="19050">
            <a:solidFill>
              <a:schemeClr val="tx1"/>
            </a:solidFill>
            <a:prstDash val="dash"/>
          </a:ln>
        </p:spPr>
        <p:txBody>
          <a:bodyPr wrap="square" rtlCol="0">
            <a:spAutoFit/>
          </a:bodyPr>
          <a:lstStyle/>
          <a:p>
            <a:endParaRPr lang="en-US" dirty="0"/>
          </a:p>
        </p:txBody>
      </p:sp>
      <p:sp>
        <p:nvSpPr>
          <p:cNvPr id="62" name="Rectangle 61">
            <a:extLst>
              <a:ext uri="{FF2B5EF4-FFF2-40B4-BE49-F238E27FC236}">
                <a16:creationId xmlns:a16="http://schemas.microsoft.com/office/drawing/2014/main" id="{F157B1AB-8237-8504-AD38-D222E7A36646}"/>
              </a:ext>
            </a:extLst>
          </p:cNvPr>
          <p:cNvSpPr/>
          <p:nvPr/>
        </p:nvSpPr>
        <p:spPr>
          <a:xfrm>
            <a:off x="6766650" y="3464045"/>
            <a:ext cx="1100215" cy="2849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Learning</a:t>
            </a:r>
          </a:p>
        </p:txBody>
      </p:sp>
    </p:spTree>
    <p:extLst>
      <p:ext uri="{BB962C8B-B14F-4D97-AF65-F5344CB8AC3E}">
        <p14:creationId xmlns:p14="http://schemas.microsoft.com/office/powerpoint/2010/main" val="225262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298E-3D29-F58C-3AFA-6478B96F2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721F1-A721-875D-779B-019F4209AB61}"/>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6" name="Slide Number Placeholder 5">
            <a:extLst>
              <a:ext uri="{FF2B5EF4-FFF2-40B4-BE49-F238E27FC236}">
                <a16:creationId xmlns:a16="http://schemas.microsoft.com/office/drawing/2014/main" id="{6DB29672-7111-599A-8347-7F7A6D109CF3}"/>
              </a:ext>
            </a:extLst>
          </p:cNvPr>
          <p:cNvSpPr>
            <a:spLocks noGrp="1"/>
          </p:cNvSpPr>
          <p:nvPr>
            <p:ph type="sldNum" sz="quarter" idx="19"/>
          </p:nvPr>
        </p:nvSpPr>
        <p:spPr/>
        <p:txBody>
          <a:bodyPr/>
          <a:lstStyle/>
          <a:p>
            <a:fld id="{294A09A9-5501-47C1-A89A-A340965A2BE2}" type="slidenum">
              <a:rPr lang="en-US" smtClean="0"/>
              <a:pPr/>
              <a:t>8</a:t>
            </a:fld>
            <a:endParaRPr lang="en-US" dirty="0"/>
          </a:p>
        </p:txBody>
      </p:sp>
      <p:graphicFrame>
        <p:nvGraphicFramePr>
          <p:cNvPr id="13" name="Table 12">
            <a:extLst>
              <a:ext uri="{FF2B5EF4-FFF2-40B4-BE49-F238E27FC236}">
                <a16:creationId xmlns:a16="http://schemas.microsoft.com/office/drawing/2014/main" id="{709597E5-2961-0941-1F05-C3BD29D632A8}"/>
              </a:ext>
            </a:extLst>
          </p:cNvPr>
          <p:cNvGraphicFramePr>
            <a:graphicFrameLocks noGrp="1"/>
          </p:cNvGraphicFramePr>
          <p:nvPr>
            <p:extLst>
              <p:ext uri="{D42A27DB-BD31-4B8C-83A1-F6EECF244321}">
                <p14:modId xmlns:p14="http://schemas.microsoft.com/office/powerpoint/2010/main" val="1569271876"/>
              </p:ext>
            </p:extLst>
          </p:nvPr>
        </p:nvGraphicFramePr>
        <p:xfrm>
          <a:off x="603504" y="1290554"/>
          <a:ext cx="10021824" cy="5155966"/>
        </p:xfrm>
        <a:graphic>
          <a:graphicData uri="http://schemas.openxmlformats.org/drawingml/2006/table">
            <a:tbl>
              <a:tblPr/>
              <a:tblGrid>
                <a:gridCol w="1670304">
                  <a:extLst>
                    <a:ext uri="{9D8B030D-6E8A-4147-A177-3AD203B41FA5}">
                      <a16:colId xmlns:a16="http://schemas.microsoft.com/office/drawing/2014/main" val="1874532046"/>
                    </a:ext>
                  </a:extLst>
                </a:gridCol>
                <a:gridCol w="1670304">
                  <a:extLst>
                    <a:ext uri="{9D8B030D-6E8A-4147-A177-3AD203B41FA5}">
                      <a16:colId xmlns:a16="http://schemas.microsoft.com/office/drawing/2014/main" val="653933151"/>
                    </a:ext>
                  </a:extLst>
                </a:gridCol>
                <a:gridCol w="1670304">
                  <a:extLst>
                    <a:ext uri="{9D8B030D-6E8A-4147-A177-3AD203B41FA5}">
                      <a16:colId xmlns:a16="http://schemas.microsoft.com/office/drawing/2014/main" val="1260392280"/>
                    </a:ext>
                  </a:extLst>
                </a:gridCol>
                <a:gridCol w="1670304">
                  <a:extLst>
                    <a:ext uri="{9D8B030D-6E8A-4147-A177-3AD203B41FA5}">
                      <a16:colId xmlns:a16="http://schemas.microsoft.com/office/drawing/2014/main" val="4280696236"/>
                    </a:ext>
                  </a:extLst>
                </a:gridCol>
                <a:gridCol w="1670304">
                  <a:extLst>
                    <a:ext uri="{9D8B030D-6E8A-4147-A177-3AD203B41FA5}">
                      <a16:colId xmlns:a16="http://schemas.microsoft.com/office/drawing/2014/main" val="2044274127"/>
                    </a:ext>
                  </a:extLst>
                </a:gridCol>
                <a:gridCol w="1670304">
                  <a:extLst>
                    <a:ext uri="{9D8B030D-6E8A-4147-A177-3AD203B41FA5}">
                      <a16:colId xmlns:a16="http://schemas.microsoft.com/office/drawing/2014/main" val="3131463586"/>
                    </a:ext>
                  </a:extLst>
                </a:gridCol>
              </a:tblGrid>
              <a:tr h="878269">
                <a:tc>
                  <a:txBody>
                    <a:bodyPr/>
                    <a:lstStyle/>
                    <a:p>
                      <a:pPr algn="ctr"/>
                      <a:r>
                        <a:rPr lang="ar-DZ" sz="1500" b="1" dirty="0"/>
                        <a:t>النوع</a:t>
                      </a:r>
                      <a:endParaRPr lang="en-US" sz="1500" dirty="0"/>
                    </a:p>
                  </a:txBody>
                  <a:tcPr marL="75023" marR="75023" marT="37512" marB="37512" anchor="ctr">
                    <a:lnL>
                      <a:noFill/>
                    </a:lnL>
                    <a:lnR>
                      <a:noFill/>
                    </a:lnR>
                    <a:lnT>
                      <a:noFill/>
                    </a:lnT>
                    <a:lnB>
                      <a:noFill/>
                    </a:lnB>
                    <a:noFill/>
                  </a:tcPr>
                </a:tc>
                <a:tc>
                  <a:txBody>
                    <a:bodyPr/>
                    <a:lstStyle/>
                    <a:p>
                      <a:pPr algn="ctr"/>
                      <a:r>
                        <a:rPr lang="ar-DZ" sz="1500" b="1"/>
                        <a:t>التعريف</a:t>
                      </a:r>
                      <a:endParaRPr lang="ar-DZ" sz="1500"/>
                    </a:p>
                  </a:txBody>
                  <a:tcPr marL="75023" marR="75023" marT="37512" marB="37512" anchor="ctr">
                    <a:lnL>
                      <a:noFill/>
                    </a:lnL>
                    <a:lnR>
                      <a:noFill/>
                    </a:lnR>
                    <a:lnT>
                      <a:noFill/>
                    </a:lnT>
                    <a:lnB>
                      <a:noFill/>
                    </a:lnB>
                    <a:noFill/>
                  </a:tcPr>
                </a:tc>
                <a:tc>
                  <a:txBody>
                    <a:bodyPr/>
                    <a:lstStyle/>
                    <a:p>
                      <a:pPr algn="ctr"/>
                      <a:r>
                        <a:rPr lang="ar-DZ" sz="1500" b="1"/>
                        <a:t>القدرات</a:t>
                      </a:r>
                      <a:endParaRPr lang="ar-DZ" sz="1500"/>
                    </a:p>
                  </a:txBody>
                  <a:tcPr marL="75023" marR="75023" marT="37512" marB="37512" anchor="ctr">
                    <a:lnL>
                      <a:noFill/>
                    </a:lnL>
                    <a:lnR>
                      <a:noFill/>
                    </a:lnR>
                    <a:lnT>
                      <a:noFill/>
                    </a:lnT>
                    <a:lnB>
                      <a:noFill/>
                    </a:lnB>
                    <a:noFill/>
                  </a:tcPr>
                </a:tc>
                <a:tc>
                  <a:txBody>
                    <a:bodyPr/>
                    <a:lstStyle/>
                    <a:p>
                      <a:pPr algn="ctr"/>
                      <a:r>
                        <a:rPr lang="ar-DZ" sz="1500" b="1"/>
                        <a:t>أمثلة التطبيقات</a:t>
                      </a:r>
                      <a:endParaRPr lang="ar-DZ" sz="1500"/>
                    </a:p>
                  </a:txBody>
                  <a:tcPr marL="75023" marR="75023" marT="37512" marB="37512" anchor="ctr">
                    <a:lnL>
                      <a:noFill/>
                    </a:lnL>
                    <a:lnR>
                      <a:noFill/>
                    </a:lnR>
                    <a:lnT>
                      <a:noFill/>
                    </a:lnT>
                    <a:lnB>
                      <a:noFill/>
                    </a:lnB>
                    <a:noFill/>
                  </a:tcPr>
                </a:tc>
                <a:tc>
                  <a:txBody>
                    <a:bodyPr/>
                    <a:lstStyle/>
                    <a:p>
                      <a:pPr algn="ctr"/>
                      <a:r>
                        <a:rPr lang="ar-DZ" sz="1500" b="1" dirty="0"/>
                        <a:t>امثلة</a:t>
                      </a:r>
                      <a:endParaRPr lang="en-US" sz="1500" dirty="0"/>
                    </a:p>
                  </a:txBody>
                  <a:tcPr marL="75023" marR="75023" marT="37512" marB="37512" anchor="ctr">
                    <a:lnL>
                      <a:noFill/>
                    </a:lnL>
                    <a:lnR>
                      <a:noFill/>
                    </a:lnR>
                    <a:lnT>
                      <a:noFill/>
                    </a:lnT>
                    <a:lnB>
                      <a:noFill/>
                    </a:lnB>
                    <a:noFill/>
                  </a:tcPr>
                </a:tc>
                <a:tc>
                  <a:txBody>
                    <a:bodyPr/>
                    <a:lstStyle/>
                    <a:p>
                      <a:pPr algn="ctr"/>
                      <a:r>
                        <a:rPr lang="ar-DZ" sz="1500" b="1"/>
                        <a:t>الحالة</a:t>
                      </a:r>
                      <a:endParaRPr lang="ar-DZ" sz="1500"/>
                    </a:p>
                  </a:txBody>
                  <a:tcPr marL="75023" marR="75023" marT="37512" marB="37512" anchor="ctr">
                    <a:lnL>
                      <a:noFill/>
                    </a:lnL>
                    <a:lnR>
                      <a:noFill/>
                    </a:lnR>
                    <a:lnT>
                      <a:noFill/>
                    </a:lnT>
                    <a:lnB>
                      <a:noFill/>
                    </a:lnB>
                    <a:noFill/>
                  </a:tcPr>
                </a:tc>
                <a:extLst>
                  <a:ext uri="{0D108BD9-81ED-4DB2-BD59-A6C34878D82A}">
                    <a16:rowId xmlns:a16="http://schemas.microsoft.com/office/drawing/2014/main" val="276207551"/>
                  </a:ext>
                </a:extLst>
              </a:tr>
              <a:tr h="1158285">
                <a:tc>
                  <a:txBody>
                    <a:bodyPr/>
                    <a:lstStyle/>
                    <a:p>
                      <a:pPr algn="ctr"/>
                      <a:r>
                        <a:rPr lang="en-US" sz="1500" b="1" dirty="0">
                          <a:solidFill>
                            <a:schemeClr val="accent3"/>
                          </a:solidFill>
                        </a:rPr>
                        <a:t>Narrow AI</a:t>
                      </a:r>
                      <a:endParaRPr lang="en-US" sz="1500" dirty="0">
                        <a:solidFill>
                          <a:schemeClr val="accent3"/>
                        </a:solidFill>
                      </a:endParaRPr>
                    </a:p>
                  </a:txBody>
                  <a:tcPr marL="75023" marR="75023" marT="37512" marB="37512" anchor="ctr">
                    <a:lnL>
                      <a:noFill/>
                    </a:lnL>
                    <a:lnR>
                      <a:noFill/>
                    </a:lnR>
                    <a:lnT>
                      <a:noFill/>
                    </a:lnT>
                    <a:lnB>
                      <a:noFill/>
                    </a:lnB>
                    <a:noFill/>
                  </a:tcPr>
                </a:tc>
                <a:tc>
                  <a:txBody>
                    <a:bodyPr/>
                    <a:lstStyle/>
                    <a:p>
                      <a:pPr algn="ctr"/>
                      <a:r>
                        <a:rPr lang="ar-DZ" sz="1500" dirty="0"/>
                        <a:t>يقوم بمهمة محددة واحدة</a:t>
                      </a:r>
                    </a:p>
                  </a:txBody>
                  <a:tcPr marL="75023" marR="75023" marT="37512" marB="37512" anchor="ctr">
                    <a:lnL>
                      <a:noFill/>
                    </a:lnL>
                    <a:lnR>
                      <a:noFill/>
                    </a:lnR>
                    <a:lnT>
                      <a:noFill/>
                    </a:lnT>
                    <a:lnB>
                      <a:noFill/>
                    </a:lnB>
                    <a:noFill/>
                  </a:tcPr>
                </a:tc>
                <a:tc>
                  <a:txBody>
                    <a:bodyPr/>
                    <a:lstStyle/>
                    <a:p>
                      <a:pPr algn="ctr"/>
                      <a:r>
                        <a:rPr lang="ar-DZ" sz="1500"/>
                        <a:t>ذكاء مخصص لمهمة واحدة</a:t>
                      </a:r>
                    </a:p>
                  </a:txBody>
                  <a:tcPr marL="75023" marR="75023" marT="37512" marB="37512" anchor="ctr">
                    <a:lnL>
                      <a:noFill/>
                    </a:lnL>
                    <a:lnR>
                      <a:noFill/>
                    </a:lnR>
                    <a:lnT>
                      <a:noFill/>
                    </a:lnT>
                    <a:lnB>
                      <a:noFill/>
                    </a:lnB>
                    <a:noFill/>
                  </a:tcPr>
                </a:tc>
                <a:tc>
                  <a:txBody>
                    <a:bodyPr/>
                    <a:lstStyle/>
                    <a:p>
                      <a:pPr algn="ctr"/>
                      <a:r>
                        <a:rPr lang="ar-DZ" sz="1500"/>
                        <a:t>التعرف على الوجوه، تصفية البريد المزعج، معالجة اللغة</a:t>
                      </a:r>
                    </a:p>
                  </a:txBody>
                  <a:tcPr marL="75023" marR="75023" marT="37512" marB="37512" anchor="ctr">
                    <a:lnL>
                      <a:noFill/>
                    </a:lnL>
                    <a:lnR>
                      <a:noFill/>
                    </a:lnR>
                    <a:lnT>
                      <a:noFill/>
                    </a:lnT>
                    <a:lnB>
                      <a:noFill/>
                    </a:lnB>
                    <a:noFill/>
                  </a:tcPr>
                </a:tc>
                <a:tc>
                  <a:txBody>
                    <a:bodyPr/>
                    <a:lstStyle/>
                    <a:p>
                      <a:pPr algn="ctr"/>
                      <a:r>
                        <a:rPr lang="en-US" sz="1500"/>
                        <a:t>CNNs (e.g., ResNet), RNNs, BERT, XGBoost, YOLO, SVM</a:t>
                      </a:r>
                    </a:p>
                  </a:txBody>
                  <a:tcPr marL="75023" marR="75023" marT="37512" marB="37512" anchor="ctr">
                    <a:lnL>
                      <a:noFill/>
                    </a:lnL>
                    <a:lnR>
                      <a:noFill/>
                    </a:lnR>
                    <a:lnT>
                      <a:noFill/>
                    </a:lnT>
                    <a:lnB>
                      <a:noFill/>
                    </a:lnB>
                    <a:noFill/>
                  </a:tcPr>
                </a:tc>
                <a:tc>
                  <a:txBody>
                    <a:bodyPr/>
                    <a:lstStyle/>
                    <a:p>
                      <a:pPr algn="ctr"/>
                      <a:r>
                        <a:rPr lang="ar-DZ" sz="1500" dirty="0"/>
                        <a:t>مستخدم حالياً</a:t>
                      </a:r>
                    </a:p>
                  </a:txBody>
                  <a:tcPr marL="75023" marR="75023" marT="37512" marB="37512" anchor="ctr">
                    <a:lnL>
                      <a:noFill/>
                    </a:lnL>
                    <a:lnR>
                      <a:noFill/>
                    </a:lnR>
                    <a:lnT>
                      <a:noFill/>
                    </a:lnT>
                    <a:lnB>
                      <a:noFill/>
                    </a:lnB>
                    <a:noFill/>
                  </a:tcPr>
                </a:tc>
                <a:extLst>
                  <a:ext uri="{0D108BD9-81ED-4DB2-BD59-A6C34878D82A}">
                    <a16:rowId xmlns:a16="http://schemas.microsoft.com/office/drawing/2014/main" val="3027528263"/>
                  </a:ext>
                </a:extLst>
              </a:tr>
              <a:tr h="1693513">
                <a:tc>
                  <a:txBody>
                    <a:bodyPr/>
                    <a:lstStyle/>
                    <a:p>
                      <a:pPr algn="ctr"/>
                      <a:r>
                        <a:rPr lang="en-US" sz="1500" b="0" dirty="0"/>
                        <a:t>General AI </a:t>
                      </a:r>
                    </a:p>
                  </a:txBody>
                  <a:tcPr marL="75023" marR="75023" marT="37512" marB="37512" anchor="ctr">
                    <a:lnL>
                      <a:noFill/>
                    </a:lnL>
                    <a:lnR>
                      <a:noFill/>
                    </a:lnR>
                    <a:lnT>
                      <a:noFill/>
                    </a:lnT>
                    <a:lnB>
                      <a:noFill/>
                    </a:lnB>
                    <a:noFill/>
                  </a:tcPr>
                </a:tc>
                <a:tc>
                  <a:txBody>
                    <a:bodyPr/>
                    <a:lstStyle/>
                    <a:p>
                      <a:pPr algn="ctr"/>
                      <a:r>
                        <a:rPr lang="ar-DZ" sz="1500"/>
                        <a:t>يفهم ويتعلم أي مهمة معرفية يمكن للإنسان القيام بها</a:t>
                      </a:r>
                    </a:p>
                  </a:txBody>
                  <a:tcPr marL="75023" marR="75023" marT="37512" marB="37512" anchor="ctr">
                    <a:lnL>
                      <a:noFill/>
                    </a:lnL>
                    <a:lnR>
                      <a:noFill/>
                    </a:lnR>
                    <a:lnT>
                      <a:noFill/>
                    </a:lnT>
                    <a:lnB>
                      <a:noFill/>
                    </a:lnB>
                    <a:noFill/>
                  </a:tcPr>
                </a:tc>
                <a:tc>
                  <a:txBody>
                    <a:bodyPr/>
                    <a:lstStyle/>
                    <a:p>
                      <a:pPr algn="ctr"/>
                      <a:r>
                        <a:rPr lang="ar-DZ" sz="1500"/>
                        <a:t>حل المشكلات العامة والتفكير العام</a:t>
                      </a:r>
                    </a:p>
                  </a:txBody>
                  <a:tcPr marL="75023" marR="75023" marT="37512" marB="37512" anchor="ctr">
                    <a:lnL>
                      <a:noFill/>
                    </a:lnL>
                    <a:lnR>
                      <a:noFill/>
                    </a:lnR>
                    <a:lnT>
                      <a:noFill/>
                    </a:lnT>
                    <a:lnB>
                      <a:noFill/>
                    </a:lnB>
                    <a:noFill/>
                  </a:tcPr>
                </a:tc>
                <a:tc>
                  <a:txBody>
                    <a:bodyPr/>
                    <a:lstStyle/>
                    <a:p>
                      <a:pPr algn="ctr"/>
                      <a:r>
                        <a:rPr lang="ar-DZ" sz="1500" dirty="0"/>
                        <a:t>لا يوجد حتى الآن (افتراضي)</a:t>
                      </a:r>
                    </a:p>
                  </a:txBody>
                  <a:tcPr marL="75023" marR="75023" marT="37512" marB="37512" anchor="ctr">
                    <a:lnL>
                      <a:noFill/>
                    </a:lnL>
                    <a:lnR>
                      <a:noFill/>
                    </a:lnR>
                    <a:lnT>
                      <a:noFill/>
                    </a:lnT>
                    <a:lnB>
                      <a:noFill/>
                    </a:lnB>
                    <a:noFill/>
                  </a:tcPr>
                </a:tc>
                <a:tc>
                  <a:txBody>
                    <a:bodyPr/>
                    <a:lstStyle/>
                    <a:p>
                      <a:pPr algn="ctr"/>
                      <a:r>
                        <a:rPr lang="en-US" sz="1500" dirty="0"/>
                        <a:t>Still under development  theorized models like ACT-R, SOAR, and GPT-based AGI goals</a:t>
                      </a:r>
                    </a:p>
                  </a:txBody>
                  <a:tcPr marL="75023" marR="75023" marT="37512" marB="37512" anchor="ctr">
                    <a:lnL>
                      <a:noFill/>
                    </a:lnL>
                    <a:lnR>
                      <a:noFill/>
                    </a:lnR>
                    <a:lnT>
                      <a:noFill/>
                    </a:lnT>
                    <a:lnB>
                      <a:noFill/>
                    </a:lnB>
                    <a:noFill/>
                  </a:tcPr>
                </a:tc>
                <a:tc>
                  <a:txBody>
                    <a:bodyPr/>
                    <a:lstStyle/>
                    <a:p>
                      <a:pPr algn="ctr"/>
                      <a:r>
                        <a:rPr lang="ar-DZ" sz="1500" dirty="0"/>
                        <a:t>تحت البحث</a:t>
                      </a:r>
                    </a:p>
                  </a:txBody>
                  <a:tcPr marL="75023" marR="75023" marT="37512" marB="37512" anchor="ctr">
                    <a:lnL>
                      <a:noFill/>
                    </a:lnL>
                    <a:lnR>
                      <a:noFill/>
                    </a:lnR>
                    <a:lnT>
                      <a:noFill/>
                    </a:lnT>
                    <a:lnB>
                      <a:noFill/>
                    </a:lnB>
                    <a:noFill/>
                  </a:tcPr>
                </a:tc>
                <a:extLst>
                  <a:ext uri="{0D108BD9-81ED-4DB2-BD59-A6C34878D82A}">
                    <a16:rowId xmlns:a16="http://schemas.microsoft.com/office/drawing/2014/main" val="2147064328"/>
                  </a:ext>
                </a:extLst>
              </a:tr>
              <a:tr h="1425899">
                <a:tc>
                  <a:txBody>
                    <a:bodyPr/>
                    <a:lstStyle/>
                    <a:p>
                      <a:pPr algn="ctr"/>
                      <a:r>
                        <a:rPr lang="en-US" sz="1500" b="0" dirty="0"/>
                        <a:t>Superintelligent AI</a:t>
                      </a:r>
                    </a:p>
                  </a:txBody>
                  <a:tcPr marL="75023" marR="75023" marT="37512" marB="37512" anchor="ctr">
                    <a:lnL>
                      <a:noFill/>
                    </a:lnL>
                    <a:lnR>
                      <a:noFill/>
                    </a:lnR>
                    <a:lnT>
                      <a:noFill/>
                    </a:lnT>
                    <a:lnB>
                      <a:noFill/>
                    </a:lnB>
                    <a:noFill/>
                  </a:tcPr>
                </a:tc>
                <a:tc>
                  <a:txBody>
                    <a:bodyPr/>
                    <a:lstStyle/>
                    <a:p>
                      <a:pPr algn="ctr"/>
                      <a:r>
                        <a:rPr lang="ar-DZ" sz="1500"/>
                        <a:t>يتفوق على الذكاء البشري في جميع الجوانب بما في ذلك الإبداع والتفكير المنطقي</a:t>
                      </a:r>
                    </a:p>
                  </a:txBody>
                  <a:tcPr marL="75023" marR="75023" marT="37512" marB="37512" anchor="ctr">
                    <a:lnL>
                      <a:noFill/>
                    </a:lnL>
                    <a:lnR>
                      <a:noFill/>
                    </a:lnR>
                    <a:lnT>
                      <a:noFill/>
                    </a:lnT>
                    <a:lnB>
                      <a:noFill/>
                    </a:lnB>
                    <a:noFill/>
                  </a:tcPr>
                </a:tc>
                <a:tc>
                  <a:txBody>
                    <a:bodyPr/>
                    <a:lstStyle/>
                    <a:p>
                      <a:pPr algn="ctr"/>
                      <a:r>
                        <a:rPr lang="ar-DZ" sz="1500"/>
                        <a:t>يتحسن ذاتيًا، أسرع وأكثر قدرة من الإنسان</a:t>
                      </a:r>
                    </a:p>
                  </a:txBody>
                  <a:tcPr marL="75023" marR="75023" marT="37512" marB="37512" anchor="ctr">
                    <a:lnL>
                      <a:noFill/>
                    </a:lnL>
                    <a:lnR>
                      <a:noFill/>
                    </a:lnR>
                    <a:lnT>
                      <a:noFill/>
                    </a:lnT>
                    <a:lnB>
                      <a:noFill/>
                    </a:lnB>
                    <a:noFill/>
                  </a:tcPr>
                </a:tc>
                <a:tc>
                  <a:txBody>
                    <a:bodyPr/>
                    <a:lstStyle/>
                    <a:p>
                      <a:pPr algn="ctr"/>
                      <a:r>
                        <a:rPr lang="ar-DZ" sz="1500"/>
                        <a:t>لا يوجد حتى الآن (مستقبلي)</a:t>
                      </a:r>
                    </a:p>
                  </a:txBody>
                  <a:tcPr marL="75023" marR="75023" marT="37512" marB="37512" anchor="ctr">
                    <a:lnL>
                      <a:noFill/>
                    </a:lnL>
                    <a:lnR>
                      <a:noFill/>
                    </a:lnR>
                    <a:lnT>
                      <a:noFill/>
                    </a:lnT>
                    <a:lnB>
                      <a:noFill/>
                    </a:lnB>
                    <a:noFill/>
                  </a:tcPr>
                </a:tc>
                <a:tc>
                  <a:txBody>
                    <a:bodyPr/>
                    <a:lstStyle/>
                    <a:p>
                      <a:pPr algn="ctr"/>
                      <a:r>
                        <a:rPr lang="en-US" sz="1500" dirty="0"/>
                        <a:t>Unknown  possibly recursive self-improving AGI</a:t>
                      </a:r>
                    </a:p>
                  </a:txBody>
                  <a:tcPr marL="75023" marR="75023" marT="37512" marB="37512" anchor="ctr">
                    <a:lnL>
                      <a:noFill/>
                    </a:lnL>
                    <a:lnR>
                      <a:noFill/>
                    </a:lnR>
                    <a:lnT>
                      <a:noFill/>
                    </a:lnT>
                    <a:lnB>
                      <a:noFill/>
                    </a:lnB>
                    <a:noFill/>
                  </a:tcPr>
                </a:tc>
                <a:tc>
                  <a:txBody>
                    <a:bodyPr/>
                    <a:lstStyle/>
                    <a:p>
                      <a:pPr algn="ctr"/>
                      <a:r>
                        <a:rPr lang="ar-DZ" sz="1500" dirty="0"/>
                        <a:t>افتراضي بالكامل</a:t>
                      </a:r>
                    </a:p>
                  </a:txBody>
                  <a:tcPr marL="75023" marR="75023" marT="37512" marB="37512" anchor="ctr">
                    <a:lnL>
                      <a:noFill/>
                    </a:lnL>
                    <a:lnR>
                      <a:noFill/>
                    </a:lnR>
                    <a:lnT>
                      <a:noFill/>
                    </a:lnT>
                    <a:lnB>
                      <a:noFill/>
                    </a:lnB>
                    <a:noFill/>
                  </a:tcPr>
                </a:tc>
                <a:extLst>
                  <a:ext uri="{0D108BD9-81ED-4DB2-BD59-A6C34878D82A}">
                    <a16:rowId xmlns:a16="http://schemas.microsoft.com/office/drawing/2014/main" val="2710044858"/>
                  </a:ext>
                </a:extLst>
              </a:tr>
            </a:tbl>
          </a:graphicData>
        </a:graphic>
      </p:graphicFrame>
    </p:spTree>
    <p:extLst>
      <p:ext uri="{BB962C8B-B14F-4D97-AF65-F5344CB8AC3E}">
        <p14:creationId xmlns:p14="http://schemas.microsoft.com/office/powerpoint/2010/main" val="56119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031F-60B3-582C-BF59-BA3A137E7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46985-F703-811E-F2B3-BFDD33506D7E}"/>
              </a:ext>
            </a:extLst>
          </p:cNvPr>
          <p:cNvSpPr>
            <a:spLocks noGrp="1"/>
          </p:cNvSpPr>
          <p:nvPr>
            <p:ph type="ctrTitle"/>
          </p:nvPr>
        </p:nvSpPr>
        <p:spPr>
          <a:xfrm flipH="1">
            <a:off x="720144" y="36094"/>
            <a:ext cx="11283696" cy="603561"/>
          </a:xfrm>
        </p:spPr>
        <p:txBody>
          <a:bodyPr/>
          <a:lstStyle/>
          <a:p>
            <a:pPr algn="r"/>
            <a:r>
              <a:rPr lang="ar-DZ" b="1" dirty="0">
                <a:latin typeface="Calibri Light" panose="020F0302020204030204" pitchFamily="34" charset="0"/>
                <a:ea typeface="Calibri Light" panose="020F0302020204030204" pitchFamily="34" charset="0"/>
                <a:cs typeface="Calibri Light" panose="020F0302020204030204" pitchFamily="34" charset="0"/>
              </a:rPr>
              <a:t>مقدمة حول الذكاء الاصطناعي و امكانياته</a:t>
            </a:r>
            <a:endParaRPr lang="en-US" dirty="0"/>
          </a:p>
        </p:txBody>
      </p:sp>
      <p:sp>
        <p:nvSpPr>
          <p:cNvPr id="4" name="Content Placeholder 3">
            <a:extLst>
              <a:ext uri="{FF2B5EF4-FFF2-40B4-BE49-F238E27FC236}">
                <a16:creationId xmlns:a16="http://schemas.microsoft.com/office/drawing/2014/main" id="{D8EE7861-FD9B-AF11-BC9A-D2385FDD776B}"/>
              </a:ext>
            </a:extLst>
          </p:cNvPr>
          <p:cNvSpPr>
            <a:spLocks noGrp="1"/>
          </p:cNvSpPr>
          <p:nvPr>
            <p:ph sz="quarter" idx="16"/>
          </p:nvPr>
        </p:nvSpPr>
        <p:spPr>
          <a:xfrm>
            <a:off x="-1" y="639655"/>
            <a:ext cx="10396153" cy="6044184"/>
          </a:xfrm>
        </p:spPr>
        <p:txBody>
          <a:bodyPr>
            <a:normAutofit/>
          </a:bodyPr>
          <a:lstStyle/>
          <a:p>
            <a:pPr lvl="1" algn="r" rtl="1"/>
            <a:r>
              <a:rPr lang="ar-DZ" dirty="0">
                <a:latin typeface="Arial Rounded MT Bold" panose="020F0704030504030204" pitchFamily="34" charset="0"/>
              </a:rPr>
              <a:t>يمكن تعريف الذكاء الاصطناعي على انه مجموعة من المعادلات والنماذج الرياضية التي تستطيع التعديل على معاملاتها من اجل محاولة إيجاد </a:t>
            </a:r>
            <a:r>
              <a:rPr lang="ar-DZ" b="1" dirty="0">
                <a:latin typeface="Arial Rounded MT Bold" panose="020F0704030504030204" pitchFamily="34" charset="0"/>
              </a:rPr>
              <a:t>النمط الغالب على هذه البيانات </a:t>
            </a:r>
            <a:r>
              <a:rPr lang="ar-DZ" dirty="0">
                <a:latin typeface="Arial Rounded MT Bold" panose="020F0704030504030204" pitchFamily="34" charset="0"/>
              </a:rPr>
              <a:t>, </a:t>
            </a:r>
            <a:r>
              <a:rPr lang="ar-DZ" b="1" dirty="0" err="1">
                <a:latin typeface="Arial Rounded MT Bold" panose="020F0704030504030204" pitchFamily="34" charset="0"/>
              </a:rPr>
              <a:t>اوعزل</a:t>
            </a:r>
            <a:r>
              <a:rPr lang="ar-DZ" dirty="0">
                <a:latin typeface="Arial Rounded MT Bold" panose="020F0704030504030204" pitchFamily="34" charset="0"/>
              </a:rPr>
              <a:t> البيانات .</a:t>
            </a:r>
            <a:endParaRPr lang="en-US"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08FB170D-35A1-29BC-BEFE-D0FFC993303E}"/>
              </a:ext>
            </a:extLst>
          </p:cNvPr>
          <p:cNvSpPr>
            <a:spLocks noGrp="1"/>
          </p:cNvSpPr>
          <p:nvPr>
            <p:ph type="sldNum" sz="quarter" idx="19"/>
          </p:nvPr>
        </p:nvSpPr>
        <p:spPr/>
        <p:txBody>
          <a:bodyPr/>
          <a:lstStyle/>
          <a:p>
            <a:fld id="{294A09A9-5501-47C1-A89A-A340965A2BE2}" type="slidenum">
              <a:rPr lang="en-US" smtClean="0"/>
              <a:pPr/>
              <a:t>9</a:t>
            </a:fld>
            <a:endParaRPr lang="en-US" dirty="0"/>
          </a:p>
        </p:txBody>
      </p:sp>
      <p:pic>
        <p:nvPicPr>
          <p:cNvPr id="5" name="Picture 4">
            <a:extLst>
              <a:ext uri="{FF2B5EF4-FFF2-40B4-BE49-F238E27FC236}">
                <a16:creationId xmlns:a16="http://schemas.microsoft.com/office/drawing/2014/main" id="{F0D77071-02FD-B67E-3C5B-121B2CD0ADAB}"/>
              </a:ext>
            </a:extLst>
          </p:cNvPr>
          <p:cNvPicPr>
            <a:picLocks noChangeAspect="1"/>
          </p:cNvPicPr>
          <p:nvPr/>
        </p:nvPicPr>
        <p:blipFill>
          <a:blip r:embed="rId2"/>
          <a:stretch>
            <a:fillRect/>
          </a:stretch>
        </p:blipFill>
        <p:spPr>
          <a:xfrm>
            <a:off x="76840" y="2187268"/>
            <a:ext cx="2364664" cy="1728788"/>
          </a:xfrm>
          <a:prstGeom prst="rect">
            <a:avLst/>
          </a:prstGeom>
        </p:spPr>
      </p:pic>
      <p:pic>
        <p:nvPicPr>
          <p:cNvPr id="8" name="Picture 7">
            <a:extLst>
              <a:ext uri="{FF2B5EF4-FFF2-40B4-BE49-F238E27FC236}">
                <a16:creationId xmlns:a16="http://schemas.microsoft.com/office/drawing/2014/main" id="{5AD70E3D-934F-B947-1148-9193295514B8}"/>
              </a:ext>
            </a:extLst>
          </p:cNvPr>
          <p:cNvPicPr>
            <a:picLocks noChangeAspect="1"/>
          </p:cNvPicPr>
          <p:nvPr/>
        </p:nvPicPr>
        <p:blipFill>
          <a:blip r:embed="rId3"/>
          <a:stretch>
            <a:fillRect/>
          </a:stretch>
        </p:blipFill>
        <p:spPr>
          <a:xfrm>
            <a:off x="433063" y="4008048"/>
            <a:ext cx="1963187" cy="1944667"/>
          </a:xfrm>
          <a:prstGeom prst="rect">
            <a:avLst/>
          </a:prstGeom>
        </p:spPr>
      </p:pic>
      <p:sp>
        <p:nvSpPr>
          <p:cNvPr id="9" name="TextBox 8">
            <a:extLst>
              <a:ext uri="{FF2B5EF4-FFF2-40B4-BE49-F238E27FC236}">
                <a16:creationId xmlns:a16="http://schemas.microsoft.com/office/drawing/2014/main" id="{43619C35-FFD9-FB72-EE17-3D6D1C85BAC0}"/>
              </a:ext>
            </a:extLst>
          </p:cNvPr>
          <p:cNvSpPr txBox="1"/>
          <p:nvPr/>
        </p:nvSpPr>
        <p:spPr>
          <a:xfrm>
            <a:off x="484687" y="6136700"/>
            <a:ext cx="2267712" cy="584775"/>
          </a:xfrm>
          <a:prstGeom prst="rect">
            <a:avLst/>
          </a:prstGeom>
          <a:noFill/>
        </p:spPr>
        <p:txBody>
          <a:bodyPr wrap="square" rtlCol="0">
            <a:spAutoFit/>
          </a:bodyPr>
          <a:lstStyle/>
          <a:p>
            <a:r>
              <a:rPr lang="en-US" sz="3200" dirty="0">
                <a:latin typeface="Andalus" panose="02020603050405020304" pitchFamily="18" charset="-78"/>
                <a:cs typeface="Andalus" panose="02020603050405020304" pitchFamily="18" charset="-78"/>
              </a:rPr>
              <a:t>Y=-2x</a:t>
            </a:r>
          </a:p>
        </p:txBody>
      </p:sp>
      <p:sp>
        <p:nvSpPr>
          <p:cNvPr id="10" name="TextBox 9">
            <a:extLst>
              <a:ext uri="{FF2B5EF4-FFF2-40B4-BE49-F238E27FC236}">
                <a16:creationId xmlns:a16="http://schemas.microsoft.com/office/drawing/2014/main" id="{6B0E48A0-FCBE-C8FF-D940-89290CEA5B71}"/>
              </a:ext>
            </a:extLst>
          </p:cNvPr>
          <p:cNvSpPr txBox="1"/>
          <p:nvPr/>
        </p:nvSpPr>
        <p:spPr>
          <a:xfrm>
            <a:off x="492975" y="1356952"/>
            <a:ext cx="1766448" cy="646331"/>
          </a:xfrm>
          <a:prstGeom prst="rect">
            <a:avLst/>
          </a:prstGeom>
          <a:noFill/>
        </p:spPr>
        <p:txBody>
          <a:bodyPr wrap="square" rtlCol="0">
            <a:spAutoFit/>
          </a:bodyPr>
          <a:lstStyle/>
          <a:p>
            <a:pPr algn="ctr"/>
            <a:r>
              <a:rPr lang="en-US" dirty="0"/>
              <a:t>Regression </a:t>
            </a:r>
          </a:p>
          <a:p>
            <a:pPr algn="ctr"/>
            <a:r>
              <a:rPr lang="ar-DZ" dirty="0"/>
              <a:t>التنبؤ بالقيم</a:t>
            </a:r>
            <a:endParaRPr lang="en-US" dirty="0"/>
          </a:p>
        </p:txBody>
      </p:sp>
      <p:pic>
        <p:nvPicPr>
          <p:cNvPr id="12" name="Picture 11">
            <a:extLst>
              <a:ext uri="{FF2B5EF4-FFF2-40B4-BE49-F238E27FC236}">
                <a16:creationId xmlns:a16="http://schemas.microsoft.com/office/drawing/2014/main" id="{33E80482-A0B5-CFC7-ABA7-CEBA7C518AC9}"/>
              </a:ext>
            </a:extLst>
          </p:cNvPr>
          <p:cNvPicPr>
            <a:picLocks noChangeAspect="1"/>
          </p:cNvPicPr>
          <p:nvPr/>
        </p:nvPicPr>
        <p:blipFill>
          <a:blip r:embed="rId4"/>
          <a:stretch>
            <a:fillRect/>
          </a:stretch>
        </p:blipFill>
        <p:spPr>
          <a:xfrm>
            <a:off x="3249973" y="2911147"/>
            <a:ext cx="3261898" cy="2446424"/>
          </a:xfrm>
          <a:prstGeom prst="rect">
            <a:avLst/>
          </a:prstGeom>
        </p:spPr>
      </p:pic>
      <p:cxnSp>
        <p:nvCxnSpPr>
          <p:cNvPr id="13" name="Straight Connector 12">
            <a:extLst>
              <a:ext uri="{FF2B5EF4-FFF2-40B4-BE49-F238E27FC236}">
                <a16:creationId xmlns:a16="http://schemas.microsoft.com/office/drawing/2014/main" id="{986928CC-4D1D-9598-7EF9-227D57290DF1}"/>
              </a:ext>
            </a:extLst>
          </p:cNvPr>
          <p:cNvCxnSpPr>
            <a:cxnSpLocks/>
          </p:cNvCxnSpPr>
          <p:nvPr/>
        </p:nvCxnSpPr>
        <p:spPr>
          <a:xfrm>
            <a:off x="2752399" y="1554480"/>
            <a:ext cx="0" cy="5009307"/>
          </a:xfrm>
          <a:prstGeom prst="line">
            <a:avLst/>
          </a:prstGeom>
          <a:ln w="19050">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99C8EB-6291-0420-A834-3E64276188BA}"/>
              </a:ext>
            </a:extLst>
          </p:cNvPr>
          <p:cNvSpPr txBox="1"/>
          <p:nvPr/>
        </p:nvSpPr>
        <p:spPr>
          <a:xfrm>
            <a:off x="3997698" y="1452235"/>
            <a:ext cx="1766448" cy="646331"/>
          </a:xfrm>
          <a:prstGeom prst="rect">
            <a:avLst/>
          </a:prstGeom>
          <a:noFill/>
        </p:spPr>
        <p:txBody>
          <a:bodyPr wrap="square" rtlCol="0">
            <a:spAutoFit/>
          </a:bodyPr>
          <a:lstStyle/>
          <a:p>
            <a:pPr algn="ctr"/>
            <a:r>
              <a:rPr lang="en-US" dirty="0"/>
              <a:t>Classification </a:t>
            </a:r>
          </a:p>
          <a:p>
            <a:pPr algn="ctr"/>
            <a:r>
              <a:rPr lang="ar-DZ" dirty="0"/>
              <a:t>التصنيف </a:t>
            </a:r>
            <a:endParaRPr lang="en-US" dirty="0"/>
          </a:p>
        </p:txBody>
      </p:sp>
      <p:cxnSp>
        <p:nvCxnSpPr>
          <p:cNvPr id="17" name="Straight Connector 16">
            <a:extLst>
              <a:ext uri="{FF2B5EF4-FFF2-40B4-BE49-F238E27FC236}">
                <a16:creationId xmlns:a16="http://schemas.microsoft.com/office/drawing/2014/main" id="{67FAF0AE-105B-030D-16B6-6B7AD2DEF50D}"/>
              </a:ext>
            </a:extLst>
          </p:cNvPr>
          <p:cNvCxnSpPr>
            <a:cxnSpLocks/>
          </p:cNvCxnSpPr>
          <p:nvPr/>
        </p:nvCxnSpPr>
        <p:spPr>
          <a:xfrm>
            <a:off x="6800143" y="1554480"/>
            <a:ext cx="0" cy="5009307"/>
          </a:xfrm>
          <a:prstGeom prst="line">
            <a:avLst/>
          </a:prstGeom>
          <a:ln w="19050">
            <a:solidFill>
              <a:schemeClr val="accent3"/>
            </a:solidFill>
            <a:prstDash val="lg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E091C3C-5489-D87F-A405-37E32A9D3A2F}"/>
              </a:ext>
            </a:extLst>
          </p:cNvPr>
          <p:cNvPicPr>
            <a:picLocks noChangeAspect="1"/>
          </p:cNvPicPr>
          <p:nvPr/>
        </p:nvPicPr>
        <p:blipFill>
          <a:blip r:embed="rId5"/>
          <a:stretch>
            <a:fillRect/>
          </a:stretch>
        </p:blipFill>
        <p:spPr>
          <a:xfrm>
            <a:off x="7547868" y="3107609"/>
            <a:ext cx="2975034" cy="1985600"/>
          </a:xfrm>
          <a:prstGeom prst="rect">
            <a:avLst/>
          </a:prstGeom>
        </p:spPr>
      </p:pic>
      <p:sp>
        <p:nvSpPr>
          <p:cNvPr id="20" name="TextBox 19">
            <a:extLst>
              <a:ext uri="{FF2B5EF4-FFF2-40B4-BE49-F238E27FC236}">
                <a16:creationId xmlns:a16="http://schemas.microsoft.com/office/drawing/2014/main" id="{62CD9D82-CBF1-5C00-79FE-DAFDDFEB962B}"/>
              </a:ext>
            </a:extLst>
          </p:cNvPr>
          <p:cNvSpPr txBox="1"/>
          <p:nvPr/>
        </p:nvSpPr>
        <p:spPr>
          <a:xfrm>
            <a:off x="8045441" y="1463967"/>
            <a:ext cx="1766448" cy="646331"/>
          </a:xfrm>
          <a:prstGeom prst="rect">
            <a:avLst/>
          </a:prstGeom>
          <a:noFill/>
        </p:spPr>
        <p:txBody>
          <a:bodyPr wrap="square" rtlCol="0">
            <a:spAutoFit/>
          </a:bodyPr>
          <a:lstStyle/>
          <a:p>
            <a:pPr algn="ctr"/>
            <a:r>
              <a:rPr lang="en-US" dirty="0"/>
              <a:t>Clustering </a:t>
            </a:r>
          </a:p>
          <a:p>
            <a:pPr algn="ctr"/>
            <a:r>
              <a:rPr lang="ar-DZ" dirty="0"/>
              <a:t>العزل الاعمى</a:t>
            </a:r>
            <a:endParaRPr lang="en-US" dirty="0"/>
          </a:p>
        </p:txBody>
      </p:sp>
    </p:spTree>
    <p:extLst>
      <p:ext uri="{BB962C8B-B14F-4D97-AF65-F5344CB8AC3E}">
        <p14:creationId xmlns:p14="http://schemas.microsoft.com/office/powerpoint/2010/main" val="2421672311"/>
      </p:ext>
    </p:extLst>
  </p:cSld>
  <p:clrMapOvr>
    <a:masterClrMapping/>
  </p:clrMapOvr>
</p:sld>
</file>

<file path=ppt/theme/theme1.xml><?xml version="1.0" encoding="utf-8"?>
<a:theme xmlns:a="http://schemas.openxmlformats.org/drawingml/2006/main" name="Custom">
  <a:themeElements>
    <a:clrScheme name="Creative Red 1">
      <a:dk1>
        <a:srgbClr val="000000"/>
      </a:dk1>
      <a:lt1>
        <a:srgbClr val="FFFFFF"/>
      </a:lt1>
      <a:dk2>
        <a:srgbClr val="3A3A3A"/>
      </a:dk2>
      <a:lt2>
        <a:srgbClr val="E7E6E6"/>
      </a:lt2>
      <a:accent1>
        <a:srgbClr val="632423"/>
      </a:accent1>
      <a:accent2>
        <a:srgbClr val="B51200"/>
      </a:accent2>
      <a:accent3>
        <a:srgbClr val="FD1B17"/>
      </a:accent3>
      <a:accent4>
        <a:srgbClr val="F9EBE5"/>
      </a:accent4>
      <a:accent5>
        <a:srgbClr val="03C9C6"/>
      </a:accent5>
      <a:accent6>
        <a:srgbClr val="01B9D1"/>
      </a:accent6>
      <a:hlink>
        <a:srgbClr val="0563C1"/>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580736_win32_kb_v3" id="{D7A3E551-3D61-4CA5-934F-4DAFCF7401BD}" vid="{D7B46FAE-2643-4A5F-85EB-71F421ADCF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012FD6-30D8-4E7C-9A54-1D40EC16B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A49627-BF3F-409F-AD52-1B30DD7AB3C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1AE3212-FDDD-4F52-95D5-3CE5C732A69F}">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6431</TotalTime>
  <Words>2895</Words>
  <Application>Microsoft Office PowerPoint</Application>
  <PresentationFormat>Widescreen</PresentationFormat>
  <Paragraphs>589</Paragraphs>
  <Slides>52</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Andalus</vt:lpstr>
      <vt:lpstr>Arial</vt:lpstr>
      <vt:lpstr>Arial Rounded MT Bold</vt:lpstr>
      <vt:lpstr>Bahnschrift</vt:lpstr>
      <vt:lpstr>Calibri</vt:lpstr>
      <vt:lpstr>Calibri Light</vt:lpstr>
      <vt:lpstr>Times New Roman</vt:lpstr>
      <vt:lpstr>Tw Cen MT</vt:lpstr>
      <vt:lpstr>Custom</vt:lpstr>
      <vt:lpstr>مخاطر الذكاء الاصطناعي واساسها </vt:lpstr>
      <vt:lpstr>Agenda</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مقدمة حول الذكاء الاصطناعي و امكانياته</vt:lpstr>
      <vt:lpstr>مخاطر الذكاء الاصطناعي </vt:lpstr>
      <vt:lpstr>مخاطر الذكاء الاصطناعي </vt:lpstr>
      <vt:lpstr>مخاطر الذكاء الاصطناعي </vt:lpstr>
      <vt:lpstr>مخاطر الذكاء الاصطناعي </vt:lpstr>
      <vt:lpstr>المخاطر الفنية التحيز والتمييز في النماذج دراسة حالة نظام  COMPAS النظام القضائي الأمريكي</vt:lpstr>
      <vt:lpstr>مخاطر الذكاء الاصطناعي </vt:lpstr>
      <vt:lpstr>المخاطر الفنية نقص القدرة على التفسير دراسة حالة نموذج  AlphaFold في مجال اكتشاف الأدوية</vt:lpstr>
      <vt:lpstr>مخاطر الذكاء الاصطناعي </vt:lpstr>
      <vt:lpstr>المخاطر الفنية الاعتماد المفرط على الأتمتة دراسة حالة حوادث نظام القيادة الآلية في تيسلا</vt:lpstr>
      <vt:lpstr>مخاطر الذكاء الاصطناعي </vt:lpstr>
      <vt:lpstr>المخاطر الفنية مشاكل البيانات دراسة حالة روبوت الدردشة تاي من مايكروسوفت (2016)</vt:lpstr>
      <vt:lpstr>مخاطر الذكاء الاصطناعي </vt:lpstr>
      <vt:lpstr>مخاطر الذكاء الاصطناعي </vt:lpstr>
      <vt:lpstr>المخاطر الاجتماعية استبدال او هجرة الوظائف دراسة حالة نظام COiN  المالي</vt:lpstr>
      <vt:lpstr>مخاطر الذكاء الاصطناعي </vt:lpstr>
      <vt:lpstr>مخاطر الذكاء الاصطناعي </vt:lpstr>
      <vt:lpstr>مخاطر الذكاء الاصطناعي </vt:lpstr>
      <vt:lpstr>مخاطر الذكاء الاصطناعي </vt:lpstr>
      <vt:lpstr>مخاطر الذكاء الاصطناعي </vt:lpstr>
      <vt:lpstr>مخاطر الذكاء الاصطناعي </vt:lpstr>
      <vt:lpstr>المخاطر الاجتماعية التضليل والتلاعب  فيديو مُزيّف للرئيس الاوكراني زيلينسكي</vt:lpstr>
      <vt:lpstr>مخاطر الذكاء الاصطناعي </vt:lpstr>
      <vt:lpstr>المخاطر الاجتماعية المراقبة و التجاوز على الخصوصية دراسة حالة استخدام أجهزة إنفاذ القانون لتقنية التعرف على الوجوه في (ديترويت)</vt:lpstr>
      <vt:lpstr>مخاطر الذكاء الاصطناعي </vt:lpstr>
      <vt:lpstr>مخاطر الذكاء الاصطناعي </vt:lpstr>
      <vt:lpstr>المخاطر الاجتماعية   الاستقطاب في مواقع التواصل دراسة حالة نظام التوصيات في يوتيوب</vt:lpstr>
      <vt:lpstr>مخاطر الذكاء الاصطناعي </vt:lpstr>
      <vt:lpstr>حلقة نقاش</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cp:lastModifiedBy>mohammed Dhia</cp:lastModifiedBy>
  <cp:revision>144</cp:revision>
  <dcterms:created xsi:type="dcterms:W3CDTF">2021-09-07T04:41:26Z</dcterms:created>
  <dcterms:modified xsi:type="dcterms:W3CDTF">2025-05-25T03:22:10Z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f42aa342-8706-4288-bd11-ebb85995028c_Enabled">
    <vt:lpwstr>true</vt:lpwstr>
  </property>
  <property fmtid="{D5CDD505-2E9C-101B-9397-08002B2CF9AE}" pid="4" name="MSIP_Label_f42aa342-8706-4288-bd11-ebb85995028c_SetDate">
    <vt:lpwstr>2022-05-03T19:17:58Z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25d63fd1-0370-4d03-a1c2-b2f22483dbaf</vt:lpwstr>
  </property>
  <property fmtid="{D5CDD505-2E9C-101B-9397-08002B2CF9AE}" pid="9" name="MSIP_Label_f42aa342-8706-4288-bd11-ebb85995028c_ContentBits">
    <vt:lpwstr>0</vt:lpwstr>
  </property>
  <property fmtid="{D5CDD505-2E9C-101B-9397-08002B2CF9AE}" pid="10" name="MediaServiceImageTags">
    <vt:lpwstr/>
  </property>
</Properties>
</file>